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18"/>
  </p:notesMasterIdLst>
  <p:sldIdLst>
    <p:sldId id="256" r:id="rId2"/>
    <p:sldId id="268" r:id="rId3"/>
    <p:sldId id="257" r:id="rId4"/>
    <p:sldId id="258" r:id="rId5"/>
    <p:sldId id="261" r:id="rId6"/>
    <p:sldId id="259" r:id="rId7"/>
    <p:sldId id="280" r:id="rId8"/>
    <p:sldId id="278" r:id="rId9"/>
    <p:sldId id="260" r:id="rId10"/>
    <p:sldId id="284" r:id="rId11"/>
    <p:sldId id="271" r:id="rId12"/>
    <p:sldId id="276" r:id="rId13"/>
    <p:sldId id="264" r:id="rId14"/>
    <p:sldId id="283" r:id="rId15"/>
    <p:sldId id="265" r:id="rId16"/>
    <p:sldId id="266" r:id="rId17"/>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nda Smale" initials="MS"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59" autoAdjust="0"/>
    <p:restoredTop sz="66248" autoAdjust="0"/>
  </p:normalViewPr>
  <p:slideViewPr>
    <p:cSldViewPr snapToGrid="0">
      <p:cViewPr varScale="1">
        <p:scale>
          <a:sx n="74" d="100"/>
          <a:sy n="74" d="100"/>
        </p:scale>
        <p:origin x="1650" y="54"/>
      </p:cViewPr>
      <p:guideLst>
        <p:guide orient="horz" pos="2160"/>
        <p:guide pos="3840"/>
      </p:guideLst>
    </p:cSldViewPr>
  </p:slideViewPr>
  <p:notesTextViewPr>
    <p:cViewPr>
      <p:scale>
        <a:sx n="3" d="2"/>
        <a:sy n="3" d="2"/>
      </p:scale>
      <p:origin x="0" y="0"/>
    </p:cViewPr>
  </p:notesTextViewPr>
  <p:notesViewPr>
    <p:cSldViewPr snapToGrid="0">
      <p:cViewPr varScale="1">
        <p:scale>
          <a:sx n="55" d="100"/>
          <a:sy n="55" d="100"/>
        </p:scale>
        <p:origin x="283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77690288713908"/>
          <c:y val="7.5240594925634299E-2"/>
          <c:w val="0.54415813648293965"/>
          <c:h val="0.90693022747156604"/>
        </c:manualLayout>
      </c:layout>
      <c:pieChart>
        <c:varyColors val="1"/>
        <c:ser>
          <c:idx val="0"/>
          <c:order val="0"/>
          <c:dPt>
            <c:idx val="0"/>
            <c:bubble3D val="0"/>
            <c:spPr>
              <a:pattFill prst="ltUpDiag">
                <a:fgClr>
                  <a:schemeClr val="accent1"/>
                </a:fgClr>
                <a:bgClr>
                  <a:schemeClr val="accent1">
                    <a:lumMod val="20000"/>
                    <a:lumOff val="80000"/>
                  </a:schemeClr>
                </a:bgClr>
              </a:pattFill>
              <a:ln w="19050">
                <a:solidFill>
                  <a:schemeClr val="lt1"/>
                </a:solidFill>
              </a:ln>
              <a:effectLst>
                <a:innerShdw blurRad="114300">
                  <a:schemeClr val="accent1"/>
                </a:innerShdw>
              </a:effectLst>
            </c:spPr>
            <c:extLst>
              <c:ext xmlns:c16="http://schemas.microsoft.com/office/drawing/2014/chart" uri="{C3380CC4-5D6E-409C-BE32-E72D297353CC}">
                <c16:uniqueId val="{00000001-C371-45DA-9089-CB91AAB4C553}"/>
              </c:ext>
            </c:extLst>
          </c:dPt>
          <c:dPt>
            <c:idx val="1"/>
            <c:bubble3D val="0"/>
            <c:spPr>
              <a:pattFill prst="ltUpDiag">
                <a:fgClr>
                  <a:schemeClr val="accent2"/>
                </a:fgClr>
                <a:bgClr>
                  <a:schemeClr val="accent2">
                    <a:lumMod val="20000"/>
                    <a:lumOff val="80000"/>
                  </a:schemeClr>
                </a:bgClr>
              </a:pattFill>
              <a:ln w="19050">
                <a:solidFill>
                  <a:schemeClr val="lt1"/>
                </a:solidFill>
              </a:ln>
              <a:effectLst>
                <a:innerShdw blurRad="114300">
                  <a:schemeClr val="accent2"/>
                </a:innerShdw>
              </a:effectLst>
            </c:spPr>
            <c:extLst>
              <c:ext xmlns:c16="http://schemas.microsoft.com/office/drawing/2014/chart" uri="{C3380CC4-5D6E-409C-BE32-E72D297353CC}">
                <c16:uniqueId val="{00000003-C371-45DA-9089-CB91AAB4C553}"/>
              </c:ext>
            </c:extLst>
          </c:dPt>
          <c:dPt>
            <c:idx val="2"/>
            <c:bubble3D val="0"/>
            <c:spPr>
              <a:pattFill prst="ltUpDiag">
                <a:fgClr>
                  <a:schemeClr val="accent3"/>
                </a:fgClr>
                <a:bgClr>
                  <a:schemeClr val="accent3">
                    <a:lumMod val="20000"/>
                    <a:lumOff val="80000"/>
                  </a:schemeClr>
                </a:bgClr>
              </a:pattFill>
              <a:ln w="19050">
                <a:solidFill>
                  <a:schemeClr val="lt1"/>
                </a:solidFill>
              </a:ln>
              <a:effectLst>
                <a:innerShdw blurRad="114300">
                  <a:schemeClr val="accent3"/>
                </a:innerShdw>
              </a:effectLst>
            </c:spPr>
            <c:extLst>
              <c:ext xmlns:c16="http://schemas.microsoft.com/office/drawing/2014/chart" uri="{C3380CC4-5D6E-409C-BE32-E72D297353CC}">
                <c16:uniqueId val="{00000005-C371-45DA-9089-CB91AAB4C553}"/>
              </c:ext>
            </c:extLst>
          </c:dPt>
          <c:dPt>
            <c:idx val="3"/>
            <c:bubble3D val="0"/>
            <c:spPr>
              <a:pattFill prst="ltUpDiag">
                <a:fgClr>
                  <a:schemeClr val="accent4"/>
                </a:fgClr>
                <a:bgClr>
                  <a:schemeClr val="accent4">
                    <a:lumMod val="20000"/>
                    <a:lumOff val="80000"/>
                  </a:schemeClr>
                </a:bgClr>
              </a:pattFill>
              <a:ln w="19050">
                <a:solidFill>
                  <a:schemeClr val="lt1"/>
                </a:solidFill>
              </a:ln>
              <a:effectLst>
                <a:innerShdw blurRad="114300">
                  <a:schemeClr val="accent4"/>
                </a:innerShdw>
              </a:effectLst>
            </c:spPr>
            <c:extLst>
              <c:ext xmlns:c16="http://schemas.microsoft.com/office/drawing/2014/chart" uri="{C3380CC4-5D6E-409C-BE32-E72D297353CC}">
                <c16:uniqueId val="{00000007-C371-45DA-9089-CB91AAB4C553}"/>
              </c:ext>
            </c:extLst>
          </c:dPt>
          <c:dPt>
            <c:idx val="4"/>
            <c:bubble3D val="0"/>
            <c:spPr>
              <a:pattFill prst="ltUpDiag">
                <a:fgClr>
                  <a:schemeClr val="accent5"/>
                </a:fgClr>
                <a:bgClr>
                  <a:schemeClr val="accent5">
                    <a:lumMod val="20000"/>
                    <a:lumOff val="80000"/>
                  </a:schemeClr>
                </a:bgClr>
              </a:pattFill>
              <a:ln w="19050">
                <a:solidFill>
                  <a:schemeClr val="lt1"/>
                </a:solidFill>
              </a:ln>
              <a:effectLst>
                <a:innerShdw blurRad="114300">
                  <a:schemeClr val="accent5"/>
                </a:innerShdw>
              </a:effectLst>
            </c:spPr>
            <c:extLst>
              <c:ext xmlns:c16="http://schemas.microsoft.com/office/drawing/2014/chart" uri="{C3380CC4-5D6E-409C-BE32-E72D297353CC}">
                <c16:uniqueId val="{00000009-C371-45DA-9089-CB91AAB4C553}"/>
              </c:ext>
            </c:extLst>
          </c:dPt>
          <c:dPt>
            <c:idx val="5"/>
            <c:bubble3D val="0"/>
            <c:spPr>
              <a:pattFill prst="ltUpDiag">
                <a:fgClr>
                  <a:schemeClr val="accent6"/>
                </a:fgClr>
                <a:bgClr>
                  <a:schemeClr val="accent6">
                    <a:lumMod val="20000"/>
                    <a:lumOff val="80000"/>
                  </a:schemeClr>
                </a:bgClr>
              </a:pattFill>
              <a:ln w="19050">
                <a:solidFill>
                  <a:schemeClr val="lt1"/>
                </a:solidFill>
              </a:ln>
              <a:effectLst>
                <a:innerShdw blurRad="114300">
                  <a:schemeClr val="accent6"/>
                </a:innerShdw>
              </a:effectLst>
            </c:spPr>
            <c:extLst>
              <c:ext xmlns:c16="http://schemas.microsoft.com/office/drawing/2014/chart" uri="{C3380CC4-5D6E-409C-BE32-E72D297353CC}">
                <c16:uniqueId val="{0000000B-C371-45DA-9089-CB91AAB4C553}"/>
              </c:ext>
            </c:extLst>
          </c:dPt>
          <c:dPt>
            <c:idx val="6"/>
            <c:bubble3D val="0"/>
            <c:spPr>
              <a:pattFill prst="ltUpDiag">
                <a:fgClr>
                  <a:schemeClr val="accent1">
                    <a:lumMod val="60000"/>
                  </a:schemeClr>
                </a:fgClr>
                <a:bgClr>
                  <a:schemeClr val="accent1">
                    <a:lumMod val="60000"/>
                    <a:lumMod val="20000"/>
                    <a:lumOff val="80000"/>
                  </a:schemeClr>
                </a:bgClr>
              </a:pattFill>
              <a:ln w="19050">
                <a:solidFill>
                  <a:schemeClr val="lt1"/>
                </a:solidFill>
              </a:ln>
              <a:effectLst>
                <a:innerShdw blurRad="114300">
                  <a:schemeClr val="accent1">
                    <a:lumMod val="60000"/>
                  </a:schemeClr>
                </a:innerShdw>
              </a:effectLst>
            </c:spPr>
            <c:extLst>
              <c:ext xmlns:c16="http://schemas.microsoft.com/office/drawing/2014/chart" uri="{C3380CC4-5D6E-409C-BE32-E72D297353CC}">
                <c16:uniqueId val="{0000000D-C371-45DA-9089-CB91AAB4C55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Sheet1!$A$2:$A$8</c:f>
              <c:strCache>
                <c:ptCount val="7"/>
                <c:pt idx="0">
                  <c:v>0</c:v>
                </c:pt>
                <c:pt idx="1">
                  <c:v>1</c:v>
                </c:pt>
                <c:pt idx="2">
                  <c:v>2</c:v>
                </c:pt>
                <c:pt idx="3">
                  <c:v>3</c:v>
                </c:pt>
                <c:pt idx="4">
                  <c:v>4</c:v>
                </c:pt>
                <c:pt idx="5">
                  <c:v>5</c:v>
                </c:pt>
                <c:pt idx="6">
                  <c:v>6 or more</c:v>
                </c:pt>
              </c:strCache>
            </c:strRef>
          </c:cat>
          <c:val>
            <c:numRef>
              <c:f>Sheet1!$B$2:$B$8</c:f>
              <c:numCache>
                <c:formatCode>General</c:formatCode>
                <c:ptCount val="7"/>
                <c:pt idx="0">
                  <c:v>21.31</c:v>
                </c:pt>
                <c:pt idx="1">
                  <c:v>36.92</c:v>
                </c:pt>
                <c:pt idx="2">
                  <c:v>7.59</c:v>
                </c:pt>
                <c:pt idx="3">
                  <c:v>6.65</c:v>
                </c:pt>
                <c:pt idx="4">
                  <c:v>5.42</c:v>
                </c:pt>
                <c:pt idx="5">
                  <c:v>4.01</c:v>
                </c:pt>
                <c:pt idx="6">
                  <c:v>18.09999999999998</c:v>
                </c:pt>
              </c:numCache>
            </c:numRef>
          </c:val>
          <c:extLst>
            <c:ext xmlns:c16="http://schemas.microsoft.com/office/drawing/2014/chart" uri="{C3380CC4-5D6E-409C-BE32-E72D297353CC}">
              <c16:uniqueId val="{0000000E-C371-45DA-9089-CB91AAB4C553}"/>
            </c:ext>
          </c:extLst>
        </c:ser>
        <c:dLbls>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4" y="2"/>
            <a:ext cx="3077739" cy="471054"/>
          </a:xfrm>
          <a:prstGeom prst="rect">
            <a:avLst/>
          </a:prstGeom>
        </p:spPr>
        <p:txBody>
          <a:bodyPr vert="horz" lIns="94229" tIns="47114" rIns="94229" bIns="47114" rtlCol="0"/>
          <a:lstStyle>
            <a:lvl1pPr algn="r">
              <a:defRPr sz="1200"/>
            </a:lvl1pPr>
          </a:lstStyle>
          <a:p>
            <a:fld id="{4C172A2D-CE9D-47AB-B644-E55ADF25EF8B}" type="datetimeFigureOut">
              <a:rPr lang="en-US" smtClean="0"/>
              <a:t>1/29/2018</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4" y="8917422"/>
            <a:ext cx="3077739" cy="471053"/>
          </a:xfrm>
          <a:prstGeom prst="rect">
            <a:avLst/>
          </a:prstGeom>
        </p:spPr>
        <p:txBody>
          <a:bodyPr vert="horz" lIns="94229" tIns="47114" rIns="94229" bIns="47114" rtlCol="0" anchor="b"/>
          <a:lstStyle>
            <a:lvl1pPr algn="r">
              <a:defRPr sz="1200"/>
            </a:lvl1pPr>
          </a:lstStyle>
          <a:p>
            <a:fld id="{3338AC80-0094-4136-B699-A8B3F565BEF2}" type="slidenum">
              <a:rPr lang="en-US" smtClean="0"/>
              <a:t>‹#›</a:t>
            </a:fld>
            <a:endParaRPr lang="en-US"/>
          </a:p>
        </p:txBody>
      </p:sp>
    </p:spTree>
    <p:extLst>
      <p:ext uri="{BB962C8B-B14F-4D97-AF65-F5344CB8AC3E}">
        <p14:creationId xmlns:p14="http://schemas.microsoft.com/office/powerpoint/2010/main" val="1928002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38AC80-0094-4136-B699-A8B3F565BEF2}" type="slidenum">
              <a:rPr lang="en-US" smtClean="0"/>
              <a:t>1</a:t>
            </a:fld>
            <a:endParaRPr lang="en-US"/>
          </a:p>
        </p:txBody>
      </p:sp>
    </p:spTree>
    <p:extLst>
      <p:ext uri="{BB962C8B-B14F-4D97-AF65-F5344CB8AC3E}">
        <p14:creationId xmlns:p14="http://schemas.microsoft.com/office/powerpoint/2010/main" val="3679170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--The seemingly-unrelated, bivariate </a:t>
                </a:r>
                <a:r>
                  <a:rPr lang="en-US" dirty="0" err="1"/>
                  <a:t>probit</a:t>
                </a:r>
                <a:r>
                  <a:rPr lang="en-US" dirty="0"/>
                  <a:t> specification addresses potential simultaneity by taking into account the correlation between the residuals of the two equations in the system.  </a:t>
                </a:r>
                <a:r>
                  <a:rPr lang="en-US" dirty="0" smtClean="0"/>
                  <a:t>--stochastic</a:t>
                </a:r>
                <a:r>
                  <a:rPr lang="en-US" baseline="0" dirty="0" smtClean="0"/>
                  <a:t> linkage</a:t>
                </a:r>
                <a:endParaRPr lang="en-US" dirty="0"/>
              </a:p>
              <a:p>
                <a:r>
                  <a:rPr lang="en-US" dirty="0"/>
                  <a:t>--The recursive formulation introduces the potential for a causality in one direction. </a:t>
                </a:r>
                <a:r>
                  <a:rPr lang="en-US" dirty="0" smtClean="0"/>
                  <a:t>The </a:t>
                </a:r>
                <a:r>
                  <a:rPr lang="en-US" dirty="0"/>
                  <a:t>statistical test on the coefficient of the </a:t>
                </a:r>
                <a:r>
                  <a:rPr lang="en-US" dirty="0" err="1"/>
                  <a:t>regressor</a:t>
                </a:r>
                <a:r>
                  <a:rPr lang="en-US" dirty="0"/>
                  <a:t> (</a:t>
                </a:r>
                <a:r>
                  <a:rPr lang="en-US" i="1" dirty="0"/>
                  <a:t>Z</a:t>
                </a:r>
                <a:r>
                  <a:rPr lang="en-US" dirty="0"/>
                  <a:t>), which indicates fertilizer use on collectively-managed fields, would provide evidence of a systematic relationship</a:t>
                </a:r>
                <a:r>
                  <a:rPr lang="en-US" dirty="0" smtClean="0"/>
                  <a:t>.</a:t>
                </a:r>
              </a:p>
              <a:p>
                <a:r>
                  <a:rPr lang="en-US" dirty="0" smtClean="0"/>
                  <a:t>--the Tobit-Tobit (two stage model, with collective plot characteristics</a:t>
                </a:r>
                <a:r>
                  <a:rPr lang="en-US" baseline="0" dirty="0" smtClean="0"/>
                  <a:t> as determinants of collective fertilizer use, and collective fertilizer use entered as a determinant of individual </a:t>
                </a:r>
                <a:r>
                  <a:rPr lang="en-US" baseline="0" dirty="0" err="1" smtClean="0"/>
                  <a:t>fertilizuer</a:t>
                </a:r>
                <a:r>
                  <a:rPr lang="en-US" baseline="0" dirty="0" smtClean="0"/>
                  <a:t> use…allows us to test endogeneity. </a:t>
                </a:r>
              </a:p>
              <a:p>
                <a:r>
                  <a:rPr lang="en-US" baseline="0" dirty="0" smtClean="0"/>
                  <a:t>--In all cases, we use the </a:t>
                </a:r>
                <a:r>
                  <a:rPr lang="en-US" baseline="0" dirty="0" err="1" smtClean="0"/>
                  <a:t>Mundlak</a:t>
                </a:r>
                <a:r>
                  <a:rPr lang="en-US" baseline="0" dirty="0" smtClean="0"/>
                  <a:t> Chamberlain device to control for time-invariant, unobserved household heterogeneity. </a:t>
                </a:r>
                <a:endParaRPr lang="en-US" dirty="0" smtClean="0"/>
              </a:p>
              <a:p>
                <a:endParaRPr lang="en-US" sz="1000" dirty="0"/>
              </a:p>
            </p:txBody>
          </p:sp>
        </mc:Choice>
        <mc:Fallback xmlns="">
          <p:sp>
            <p:nvSpPr>
              <p:cNvPr id="3" name="Notes Placeholder 2"/>
              <p:cNvSpPr>
                <a:spLocks noGrp="1"/>
              </p:cNvSpPr>
              <p:nvPr>
                <p:ph type="body" idx="1"/>
              </p:nvPr>
            </p:nvSpPr>
            <p:spPr/>
            <p:txBody>
              <a:bodyPr/>
              <a:lstStyle/>
              <a:p>
                <a:r>
                  <a:rPr lang="en-US" dirty="0" smtClean="0"/>
                  <a:t>Given the binary nature of the dependent variable (to adopt or not), the possible interdependence across a set of intensification strategies, a multivariate </a:t>
                </a:r>
                <a:r>
                  <a:rPr lang="en-US" dirty="0" err="1" smtClean="0"/>
                  <a:t>probit</a:t>
                </a:r>
                <a:r>
                  <a:rPr lang="en-US" dirty="0" smtClean="0"/>
                  <a:t> model is used to examine the gender differentials in the determinants of adoption.</a:t>
                </a:r>
              </a:p>
              <a:p>
                <a:endParaRPr lang="en-US" dirty="0" smtClean="0"/>
              </a:p>
              <a:p>
                <a:r>
                  <a:rPr lang="en-US" dirty="0" smtClean="0"/>
                  <a:t>The multivariate </a:t>
                </a:r>
                <a:r>
                  <a:rPr lang="en-US" dirty="0" err="1" smtClean="0"/>
                  <a:t>probit</a:t>
                </a:r>
                <a:r>
                  <a:rPr lang="en-US" dirty="0" smtClean="0"/>
                  <a:t> model can be seen as an extension of the </a:t>
                </a:r>
                <a:r>
                  <a:rPr lang="en-US" dirty="0" err="1" smtClean="0"/>
                  <a:t>probit</a:t>
                </a:r>
                <a:r>
                  <a:rPr lang="en-US" dirty="0" smtClean="0"/>
                  <a:t> model, since it allows estimating several </a:t>
                </a:r>
                <a:r>
                  <a:rPr lang="en-US" dirty="0" err="1" smtClean="0"/>
                  <a:t>probit</a:t>
                </a:r>
                <a:r>
                  <a:rPr lang="en-US" dirty="0" smtClean="0"/>
                  <a:t> models simultaneously, while allowing the error terms in those models to be correlated</a:t>
                </a:r>
              </a:p>
              <a:p>
                <a:endParaRPr lang="en-US" dirty="0" smtClean="0"/>
              </a:p>
              <a:p>
                <a:r>
                  <a:rPr lang="en-US" dirty="0" smtClean="0"/>
                  <a:t>In nonlinear models estimated with panel data, such as we employ here, the use of a fixed-effect approach to control for unobserved, time-invariant effects is problematic, since it leads to inconsistent parameter estimates</a:t>
                </a:r>
              </a:p>
              <a:p>
                <a:endParaRPr lang="en-US" dirty="0" smtClean="0"/>
              </a:p>
              <a:p>
                <a:r>
                  <a:rPr lang="en-US" dirty="0" smtClean="0"/>
                  <a:t>A commonly used approach to address this problem in panel data estimation is Correlated Random Effects (CRE), also known as the Chamberlain-</a:t>
                </a:r>
                <a:r>
                  <a:rPr lang="en-US" dirty="0" err="1" smtClean="0"/>
                  <a:t>Mundlak</a:t>
                </a:r>
                <a:r>
                  <a:rPr lang="en-US" dirty="0" smtClean="0"/>
                  <a:t> device</a:t>
                </a:r>
              </a:p>
              <a:p>
                <a:endParaRPr lang="en-US" dirty="0" smtClean="0"/>
              </a:p>
              <a:p>
                <a:r>
                  <a:rPr lang="en-US" dirty="0" smtClean="0"/>
                  <a:t>The CRE approach allows for unobserved time-invariant effects or unobserved heterogeneity (𝑐) to be correlated with observed covariates in nonlinear models, through the projection of those effects on the time average (X-bar) of covariates:</a:t>
                </a:r>
              </a:p>
              <a:p>
                <a:endParaRPr lang="en-US" dirty="0" smtClean="0"/>
              </a:p>
              <a:p>
                <a:r>
                  <a:rPr lang="en-US" sz="1200" kern="1200" dirty="0" smtClean="0">
                    <a:solidFill>
                      <a:schemeClr val="tx1"/>
                    </a:solidFill>
                    <a:effectLst/>
                    <a:latin typeface="+mn-lt"/>
                    <a:ea typeface="+mn-ea"/>
                    <a:cs typeface="+mn-cs"/>
                  </a:rPr>
                  <a:t>Following this approach, we estimate the reduced form. Where </a:t>
                </a:r>
                <a:r>
                  <a:rPr lang="en-US" sz="1200" i="0" kern="1200">
                    <a:solidFill>
                      <a:schemeClr val="tx1"/>
                    </a:solidFill>
                    <a:effectLst/>
                    <a:latin typeface="+mn-lt"/>
                    <a:ea typeface="+mn-ea"/>
                    <a:cs typeface="+mn-cs"/>
                  </a:rPr>
                  <a:t>¯(𝑋′)_𝑖</a:t>
                </a:r>
                <a:r>
                  <a:rPr lang="en-US" sz="1200" kern="1200" dirty="0">
                    <a:solidFill>
                      <a:schemeClr val="tx1"/>
                    </a:solidFill>
                    <a:effectLst/>
                    <a:latin typeface="+mn-lt"/>
                    <a:ea typeface="+mn-ea"/>
                    <a:cs typeface="+mn-cs"/>
                  </a:rPr>
                  <a:t> are the means of covariates that vary over time for household </a:t>
                </a:r>
                <a:r>
                  <a:rPr lang="en-US" sz="1200" i="1" kern="1200" dirty="0" err="1">
                    <a:solidFill>
                      <a:schemeClr val="tx1"/>
                    </a:solidFill>
                    <a:effectLst/>
                    <a:latin typeface="+mn-lt"/>
                    <a:ea typeface="+mn-ea"/>
                    <a:cs typeface="+mn-cs"/>
                  </a:rPr>
                  <a:t>i</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a:t>
                </a:r>
                <a:r>
                  <a:rPr lang="en-US" sz="1200" i="0" kern="1200">
                    <a:solidFill>
                      <a:schemeClr val="tx1"/>
                    </a:solidFill>
                    <a:effectLst/>
                    <a:latin typeface="+mn-lt"/>
                    <a:ea typeface="+mn-ea"/>
                    <a:cs typeface="+mn-cs"/>
                  </a:rPr>
                  <a:t>𝛼_𝑖</a:t>
                </a:r>
                <a:r>
                  <a:rPr lang="en-US" sz="1200" kern="1200" dirty="0">
                    <a:solidFill>
                      <a:schemeClr val="tx1"/>
                    </a:solidFill>
                    <a:effectLst/>
                    <a:latin typeface="+mn-lt"/>
                    <a:ea typeface="+mn-ea"/>
                    <a:cs typeface="+mn-cs"/>
                  </a:rPr>
                  <a:t> is the normally distributed error term, and other parameters are as defined above.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indicated above, to implement the CRE approach, household means of time-varying, observed covariates are included as additional </a:t>
                </a:r>
                <a:r>
                  <a:rPr lang="en-US" sz="1200" kern="1200" dirty="0" err="1" smtClean="0">
                    <a:solidFill>
                      <a:schemeClr val="tx1"/>
                    </a:solidFill>
                    <a:effectLst/>
                    <a:latin typeface="+mn-lt"/>
                    <a:ea typeface="+mn-ea"/>
                    <a:cs typeface="+mn-cs"/>
                  </a:rPr>
                  <a:t>regressors</a:t>
                </a:r>
                <a:r>
                  <a:rPr lang="en-US" sz="1200" kern="1200" dirty="0" smtClean="0">
                    <a:solidFill>
                      <a:schemeClr val="tx1"/>
                    </a:solidFill>
                    <a:effectLst/>
                    <a:latin typeface="+mn-lt"/>
                    <a:ea typeface="+mn-ea"/>
                    <a:cs typeface="+mn-cs"/>
                  </a:rPr>
                  <a:t>. All regressions are estimated with time (year dummy) effects and the variance option of clustering by household identifier, which generates the robust standard errors.  </a:t>
                </a:r>
                <a:endParaRPr lang="en-US" dirty="0"/>
              </a:p>
            </p:txBody>
          </p:sp>
        </mc:Fallback>
      </mc:AlternateContent>
      <p:sp>
        <p:nvSpPr>
          <p:cNvPr id="4" name="Slide Number Placeholder 3"/>
          <p:cNvSpPr>
            <a:spLocks noGrp="1"/>
          </p:cNvSpPr>
          <p:nvPr>
            <p:ph type="sldNum" sz="quarter" idx="10"/>
          </p:nvPr>
        </p:nvSpPr>
        <p:spPr/>
        <p:txBody>
          <a:bodyPr/>
          <a:lstStyle/>
          <a:p>
            <a:fld id="{3338AC80-0094-4136-B699-A8B3F565BEF2}" type="slidenum">
              <a:rPr lang="en-US" smtClean="0"/>
              <a:t>10</a:t>
            </a:fld>
            <a:endParaRPr lang="en-US"/>
          </a:p>
        </p:txBody>
      </p:sp>
    </p:spTree>
    <p:extLst>
      <p:ext uri="{BB962C8B-B14F-4D97-AF65-F5344CB8AC3E}">
        <p14:creationId xmlns:p14="http://schemas.microsoft.com/office/powerpoint/2010/main" val="2701900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The Kolmogorov-Smirnov test supports differences in underlying distributions with a p-value of 0.007. The distribution of positive values on individual plots lies slightly to the right of those corresponding to collective fields, with a mode at higher values.  </a:t>
            </a:r>
          </a:p>
          <a:p>
            <a:endParaRPr lang="en-US" dirty="0"/>
          </a:p>
        </p:txBody>
      </p:sp>
      <p:sp>
        <p:nvSpPr>
          <p:cNvPr id="4" name="Slide Number Placeholder 3"/>
          <p:cNvSpPr>
            <a:spLocks noGrp="1"/>
          </p:cNvSpPr>
          <p:nvPr>
            <p:ph type="sldNum" sz="quarter" idx="10"/>
          </p:nvPr>
        </p:nvSpPr>
        <p:spPr/>
        <p:txBody>
          <a:bodyPr/>
          <a:lstStyle/>
          <a:p>
            <a:fld id="{3338AC80-0094-4136-B699-A8B3F565BEF2}" type="slidenum">
              <a:rPr lang="en-US" smtClean="0"/>
              <a:t>11</a:t>
            </a:fld>
            <a:endParaRPr lang="en-US"/>
          </a:p>
        </p:txBody>
      </p:sp>
    </p:spTree>
    <p:extLst>
      <p:ext uri="{BB962C8B-B14F-4D97-AF65-F5344CB8AC3E}">
        <p14:creationId xmlns:p14="http://schemas.microsoft.com/office/powerpoint/2010/main" val="405481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The seemingly-unrelated bivariate </a:t>
            </a:r>
            <a:r>
              <a:rPr lang="en-US" dirty="0" err="1"/>
              <a:t>probit</a:t>
            </a:r>
            <a:r>
              <a:rPr lang="en-US" dirty="0"/>
              <a:t> regressions for individually- and collectively-managed plots are shown in Table 3, columns 1 and 2. With respect to our major hypotheses, we fail to reject the null hypothesis that the two equations are uncorrelated with a Wald test (p-value=0.840)). Thus, we estimate the final recursive models as two independent </a:t>
            </a:r>
            <a:r>
              <a:rPr lang="en-US" dirty="0" err="1"/>
              <a:t>probit</a:t>
            </a:r>
            <a:r>
              <a:rPr lang="en-US" dirty="0"/>
              <a:t> models. Marginal effects for collective and individual plots are shown in columns 3 and 4. We find a positive, statistically significant coefficient that systematically relates the likelihood of fertilizer use on collectively-managed to fertilize use on individually-managed plots. The effect is large: adoption of fertilizer on a collective plot contributes to an average of a 0.32 rise in adoption probability on an individual plot. However, the converse does not hold true:  fertilizer use on individual plots does not determine use on collective plots (we fail to reject the null hypothesis on the coefficient). Not reported here for brevity, these results are available from the authors. </a:t>
            </a:r>
          </a:p>
          <a:p>
            <a:endParaRPr lang="en-US" dirty="0"/>
          </a:p>
        </p:txBody>
      </p:sp>
      <p:sp>
        <p:nvSpPr>
          <p:cNvPr id="4" name="Slide Number Placeholder 3"/>
          <p:cNvSpPr>
            <a:spLocks noGrp="1"/>
          </p:cNvSpPr>
          <p:nvPr>
            <p:ph type="sldNum" sz="quarter" idx="10"/>
          </p:nvPr>
        </p:nvSpPr>
        <p:spPr/>
        <p:txBody>
          <a:bodyPr/>
          <a:lstStyle/>
          <a:p>
            <a:fld id="{3338AC80-0094-4136-B699-A8B3F565BEF2}" type="slidenum">
              <a:rPr lang="en-US" smtClean="0"/>
              <a:t>12</a:t>
            </a:fld>
            <a:endParaRPr lang="en-US"/>
          </a:p>
        </p:txBody>
      </p:sp>
    </p:spTree>
    <p:extLst>
      <p:ext uri="{BB962C8B-B14F-4D97-AF65-F5344CB8AC3E}">
        <p14:creationId xmlns:p14="http://schemas.microsoft.com/office/powerpoint/2010/main" val="1337382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500" dirty="0">
                <a:solidFill>
                  <a:schemeClr val="bg1"/>
                </a:solidFill>
              </a:rPr>
              <a:t>The residual from the first stage regression is statistically insignificant, leading us to conclude that we may again treat fertilizer use intensity on collective fields as an exogenous </a:t>
            </a:r>
            <a:r>
              <a:rPr lang="en-US" sz="2500" dirty="0" err="1">
                <a:solidFill>
                  <a:schemeClr val="bg1"/>
                </a:solidFill>
              </a:rPr>
              <a:t>regressor</a:t>
            </a:r>
            <a:r>
              <a:rPr lang="en-US" sz="2500" dirty="0">
                <a:solidFill>
                  <a:schemeClr val="bg1"/>
                </a:solidFill>
              </a:rPr>
              <a:t> in the fertilizer use model for individual fields. </a:t>
            </a:r>
          </a:p>
          <a:p>
            <a:pPr lvl="1"/>
            <a:endParaRPr lang="en-US" sz="2500" dirty="0">
              <a:solidFill>
                <a:schemeClr val="bg1"/>
              </a:solidFill>
            </a:endParaRPr>
          </a:p>
          <a:p>
            <a:pPr lvl="1"/>
            <a:endParaRPr lang="en-US" sz="2500" dirty="0">
              <a:solidFill>
                <a:schemeClr val="bg1"/>
              </a:solidFill>
            </a:endParaRPr>
          </a:p>
          <a:p>
            <a:pPr lvl="1"/>
            <a:r>
              <a:rPr lang="en-US" sz="2500" dirty="0">
                <a:solidFill>
                  <a:schemeClr val="bg1"/>
                </a:solidFill>
              </a:rPr>
              <a:t>The marginal effect of fertilizer applied to collective fields on use rates applied to individual fields is 0.19 nitrogen nutrient </a:t>
            </a:r>
            <a:r>
              <a:rPr lang="en-US" sz="2500" dirty="0" err="1">
                <a:solidFill>
                  <a:schemeClr val="bg1"/>
                </a:solidFill>
              </a:rPr>
              <a:t>kgs</a:t>
            </a:r>
            <a:r>
              <a:rPr lang="en-US" sz="2500" dirty="0">
                <a:solidFill>
                  <a:schemeClr val="bg1"/>
                </a:solidFill>
              </a:rPr>
              <a:t>/ha. </a:t>
            </a:r>
          </a:p>
        </p:txBody>
      </p:sp>
      <p:sp>
        <p:nvSpPr>
          <p:cNvPr id="4" name="Slide Number Placeholder 3"/>
          <p:cNvSpPr>
            <a:spLocks noGrp="1"/>
          </p:cNvSpPr>
          <p:nvPr>
            <p:ph type="sldNum" sz="quarter" idx="10"/>
          </p:nvPr>
        </p:nvSpPr>
        <p:spPr/>
        <p:txBody>
          <a:bodyPr/>
          <a:lstStyle/>
          <a:p>
            <a:fld id="{3338AC80-0094-4136-B699-A8B3F565BEF2}" type="slidenum">
              <a:rPr lang="en-US" smtClean="0"/>
              <a:t>13</a:t>
            </a:fld>
            <a:endParaRPr lang="en-US"/>
          </a:p>
        </p:txBody>
      </p:sp>
    </p:spTree>
    <p:extLst>
      <p:ext uri="{BB962C8B-B14F-4D97-AF65-F5344CB8AC3E}">
        <p14:creationId xmlns:p14="http://schemas.microsoft.com/office/powerpoint/2010/main" val="1023446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dirty="0"/>
          </a:p>
        </p:txBody>
      </p:sp>
      <p:sp>
        <p:nvSpPr>
          <p:cNvPr id="4" name="Slide Number Placeholder 3"/>
          <p:cNvSpPr>
            <a:spLocks noGrp="1"/>
          </p:cNvSpPr>
          <p:nvPr>
            <p:ph type="sldNum" sz="quarter" idx="10"/>
          </p:nvPr>
        </p:nvSpPr>
        <p:spPr/>
        <p:txBody>
          <a:bodyPr/>
          <a:lstStyle/>
          <a:p>
            <a:fld id="{3338AC80-0094-4136-B699-A8B3F565BEF2}" type="slidenum">
              <a:rPr lang="en-US" smtClean="0"/>
              <a:t>14</a:t>
            </a:fld>
            <a:endParaRPr lang="en-US"/>
          </a:p>
        </p:txBody>
      </p:sp>
    </p:spTree>
    <p:extLst>
      <p:ext uri="{BB962C8B-B14F-4D97-AF65-F5344CB8AC3E}">
        <p14:creationId xmlns:p14="http://schemas.microsoft.com/office/powerpoint/2010/main" val="2868052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a:p>
            <a:pPr defTabSz="942289">
              <a:defRPr/>
            </a:pPr>
            <a:r>
              <a:rPr lang="en-US" dirty="0"/>
              <a:t>Regarding the last finding: Assuming that case 3 of the conceptual model holds true (global concavity in the response function), and that the assumption of a common production technology holds true, our findings would be consistent with the hypothesis of inefficient outcomes in household bargaining because the value of the coefficient is far from 1.  The household may simply fail to allocate inputs, here fertilizer, effectively across plots, as previously suggested by </a:t>
            </a:r>
            <a:r>
              <a:rPr lang="en-US" dirty="0" err="1"/>
              <a:t>Udry</a:t>
            </a:r>
            <a:r>
              <a:rPr lang="en-US" dirty="0"/>
              <a:t> (1996), </a:t>
            </a:r>
            <a:r>
              <a:rPr lang="en-US" dirty="0" err="1"/>
              <a:t>Akresh</a:t>
            </a:r>
            <a:r>
              <a:rPr lang="en-US" dirty="0"/>
              <a:t> (2011) and </a:t>
            </a:r>
            <a:r>
              <a:rPr lang="en-US" dirty="0" err="1"/>
              <a:t>Kazianga</a:t>
            </a:r>
            <a:r>
              <a:rPr lang="en-US" dirty="0"/>
              <a:t> and </a:t>
            </a:r>
            <a:r>
              <a:rPr lang="en-US" dirty="0" err="1"/>
              <a:t>Wahaj</a:t>
            </a:r>
            <a:r>
              <a:rPr lang="en-US" dirty="0"/>
              <a:t> (2013). Some frictions may exist within the household that hinders members from producing efficiently as a unit. Or, case 3 does not hold true and an alternative explanation can be derived from the conceptual framework about why it may be efficient to unequally distributed fertilizer across plots. If the curvature of the production function does not simply follow a global concavity, then there may be increasing returns to scale for fertilizer at very low levels, especially for soils that are extremely depleted in nutrients.</a:t>
            </a:r>
          </a:p>
          <a:p>
            <a:endParaRPr lang="en-US" sz="1000" dirty="0"/>
          </a:p>
        </p:txBody>
      </p:sp>
      <p:sp>
        <p:nvSpPr>
          <p:cNvPr id="4" name="Slide Number Placeholder 3"/>
          <p:cNvSpPr>
            <a:spLocks noGrp="1"/>
          </p:cNvSpPr>
          <p:nvPr>
            <p:ph type="sldNum" sz="quarter" idx="10"/>
          </p:nvPr>
        </p:nvSpPr>
        <p:spPr/>
        <p:txBody>
          <a:bodyPr/>
          <a:lstStyle/>
          <a:p>
            <a:fld id="{3338AC80-0094-4136-B699-A8B3F565BEF2}" type="slidenum">
              <a:rPr lang="en-US" smtClean="0"/>
              <a:t>15</a:t>
            </a:fld>
            <a:endParaRPr lang="en-US"/>
          </a:p>
        </p:txBody>
      </p:sp>
    </p:spTree>
    <p:extLst>
      <p:ext uri="{BB962C8B-B14F-4D97-AF65-F5344CB8AC3E}">
        <p14:creationId xmlns:p14="http://schemas.microsoft.com/office/powerpoint/2010/main" val="703614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Better access to credit and extension services positively influence fertilizer adoption on collective plots. This reflects that the head is the official point of contact of extension agents and development programs. The finding suggests that an increase in total household fertilizer will “trickle down” to individuals within the households, and may explain why so many agricultural development programs and policies target household heads. Doing so is more cost-effective. However, inputs may not be equally distributed among household members and, thereby, among plots. If cost-effectiveness is not the most desired outcome, then targeting individual household members may be more appropriate. For instance, if reducing youth rural-urban migration through increasing agricultural productivity (and income) is the objective, then programs and policies to improved fertilizer access and use should target young, male and female managers of individual plots. The design and implementation of effective agricultural programs and policy depends on a better understanding of the decision-making within households.   </a:t>
            </a:r>
          </a:p>
          <a:p>
            <a:endParaRPr lang="en-US" dirty="0"/>
          </a:p>
        </p:txBody>
      </p:sp>
      <p:sp>
        <p:nvSpPr>
          <p:cNvPr id="4" name="Slide Number Placeholder 3"/>
          <p:cNvSpPr>
            <a:spLocks noGrp="1"/>
          </p:cNvSpPr>
          <p:nvPr>
            <p:ph type="sldNum" sz="quarter" idx="10"/>
          </p:nvPr>
        </p:nvSpPr>
        <p:spPr/>
        <p:txBody>
          <a:bodyPr/>
          <a:lstStyle/>
          <a:p>
            <a:fld id="{3338AC80-0094-4136-B699-A8B3F565BEF2}" type="slidenum">
              <a:rPr lang="en-US" smtClean="0"/>
              <a:t>16</a:t>
            </a:fld>
            <a:endParaRPr lang="en-US"/>
          </a:p>
        </p:txBody>
      </p:sp>
    </p:spTree>
    <p:extLst>
      <p:ext uri="{BB962C8B-B14F-4D97-AF65-F5344CB8AC3E}">
        <p14:creationId xmlns:p14="http://schemas.microsoft.com/office/powerpoint/2010/main" val="869928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Rural households in much of </a:t>
            </a:r>
            <a:r>
              <a:rPr lang="en-US" dirty="0" err="1"/>
              <a:t>Sudano-Sahelian</a:t>
            </a:r>
            <a:r>
              <a:rPr lang="en-US" dirty="0"/>
              <a:t> region of West Africa often have a complex organization that spans multiple generations and encompasses several nuclear households. Farming activities of the family are organized collectively under the leadership of the senior head or designate. Family members grow multiple crops on numerous plots. Historically, this social organization may reflect the fact that in dryland farming areas with harsh growing conditions, limited use of equipment and purchased inputs,  success in averting hunger has depended on how effectively labor and land resources are pooled and dispatched. Risk and uncertainty have been invoked to explain various forms of collective </a:t>
            </a:r>
            <a:r>
              <a:rPr lang="en-US" dirty="0" smtClean="0"/>
              <a:t>farming. Allocation </a:t>
            </a:r>
            <a:r>
              <a:rPr lang="en-US" dirty="0"/>
              <a:t>of land, labor and other inputs to individuals is the outcome of a negotiation process. </a:t>
            </a:r>
          </a:p>
          <a:p>
            <a:endParaRPr lang="en-US" sz="1000" dirty="0"/>
          </a:p>
        </p:txBody>
      </p:sp>
      <p:sp>
        <p:nvSpPr>
          <p:cNvPr id="4" name="Slide Number Placeholder 3"/>
          <p:cNvSpPr>
            <a:spLocks noGrp="1"/>
          </p:cNvSpPr>
          <p:nvPr>
            <p:ph type="sldNum" sz="quarter" idx="10"/>
          </p:nvPr>
        </p:nvSpPr>
        <p:spPr/>
        <p:txBody>
          <a:bodyPr/>
          <a:lstStyle/>
          <a:p>
            <a:fld id="{3338AC80-0094-4136-B699-A8B3F565BEF2}" type="slidenum">
              <a:rPr lang="en-US" smtClean="0"/>
              <a:t>2</a:t>
            </a:fld>
            <a:endParaRPr lang="en-US"/>
          </a:p>
        </p:txBody>
      </p:sp>
    </p:spTree>
    <p:extLst>
      <p:ext uri="{BB962C8B-B14F-4D97-AF65-F5344CB8AC3E}">
        <p14:creationId xmlns:p14="http://schemas.microsoft.com/office/powerpoint/2010/main" val="2362164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thread of theoretical literature that challenged the unitary model of the household, proposing alternative bargaining models, cooperative and non-cooperative, some based on game theory. In the </a:t>
            </a:r>
            <a:r>
              <a:rPr lang="en-US" dirty="0" err="1"/>
              <a:t>Sudano-Sahelian</a:t>
            </a:r>
            <a:r>
              <a:rPr lang="en-US" dirty="0"/>
              <a:t> region of study, some key applied literature on this topic began with </a:t>
            </a:r>
            <a:r>
              <a:rPr lang="en-US" dirty="0" err="1"/>
              <a:t>Udry’s</a:t>
            </a:r>
            <a:r>
              <a:rPr lang="en-US" dirty="0"/>
              <a:t> 1996 article….based on a detailed panel data set of ICRISAT’s. The analysis of gender is “confounded”</a:t>
            </a:r>
            <a:br>
              <a:rPr lang="en-US" dirty="0"/>
            </a:br>
            <a:r>
              <a:rPr lang="en-US" dirty="0"/>
              <a:t>with the analysis of private vs. public goods….or individually-managed vs. collectively-managed fields.  </a:t>
            </a:r>
          </a:p>
        </p:txBody>
      </p:sp>
      <p:sp>
        <p:nvSpPr>
          <p:cNvPr id="4" name="Slide Number Placeholder 3"/>
          <p:cNvSpPr>
            <a:spLocks noGrp="1"/>
          </p:cNvSpPr>
          <p:nvPr>
            <p:ph type="sldNum" sz="quarter" idx="10"/>
          </p:nvPr>
        </p:nvSpPr>
        <p:spPr/>
        <p:txBody>
          <a:bodyPr/>
          <a:lstStyle/>
          <a:p>
            <a:fld id="{3338AC80-0094-4136-B699-A8B3F565BEF2}" type="slidenum">
              <a:rPr lang="en-US" smtClean="0"/>
              <a:t>3</a:t>
            </a:fld>
            <a:endParaRPr lang="en-US"/>
          </a:p>
        </p:txBody>
      </p:sp>
    </p:spTree>
    <p:extLst>
      <p:ext uri="{BB962C8B-B14F-4D97-AF65-F5344CB8AC3E}">
        <p14:creationId xmlns:p14="http://schemas.microsoft.com/office/powerpoint/2010/main" val="3196931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Most of this work focused on yield differentials and testing the hypothesis of Pareto-efficient production decisions. </a:t>
            </a:r>
          </a:p>
          <a:p>
            <a:r>
              <a:rPr lang="en-US" sz="1000" dirty="0"/>
              <a:t>In this paper, </a:t>
            </a:r>
          </a:p>
          <a:p>
            <a:r>
              <a:rPr lang="en-US" sz="1000" dirty="0"/>
              <a:t>--we focus instead on fertilizer use </a:t>
            </a:r>
          </a:p>
          <a:p>
            <a:r>
              <a:rPr lang="en-US" sz="1000" dirty="0"/>
              <a:t>--we also ask a modest question in this paper: rather than compare between collective and individual plots, we test the linkage between use on the two management types</a:t>
            </a:r>
          </a:p>
          <a:p>
            <a:r>
              <a:rPr lang="en-US" sz="1000" dirty="0"/>
              <a:t>-- we can derive inferences concerning efficiency of use by invoking assumptions about the production technology</a:t>
            </a:r>
          </a:p>
        </p:txBody>
      </p:sp>
      <p:sp>
        <p:nvSpPr>
          <p:cNvPr id="4" name="Slide Number Placeholder 3"/>
          <p:cNvSpPr>
            <a:spLocks noGrp="1"/>
          </p:cNvSpPr>
          <p:nvPr>
            <p:ph type="sldNum" sz="quarter" idx="10"/>
          </p:nvPr>
        </p:nvSpPr>
        <p:spPr/>
        <p:txBody>
          <a:bodyPr/>
          <a:lstStyle/>
          <a:p>
            <a:fld id="{3338AC80-0094-4136-B699-A8B3F565BEF2}" type="slidenum">
              <a:rPr lang="en-US" smtClean="0"/>
              <a:t>4</a:t>
            </a:fld>
            <a:endParaRPr lang="en-US"/>
          </a:p>
        </p:txBody>
      </p:sp>
    </p:spTree>
    <p:extLst>
      <p:ext uri="{BB962C8B-B14F-4D97-AF65-F5344CB8AC3E}">
        <p14:creationId xmlns:p14="http://schemas.microsoft.com/office/powerpoint/2010/main" val="2491425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The data for this analysis are drawn from the Continuous Farm Household Survey collected by the Ministry of Agriculture and Food Security in Burkina.</a:t>
            </a:r>
          </a:p>
          <a:p>
            <a:endParaRPr lang="en-US" sz="1000" dirty="0"/>
          </a:p>
          <a:p>
            <a:r>
              <a:rPr lang="en-US" sz="1000" dirty="0"/>
              <a:t>The survey includes information on production, area and yield for </a:t>
            </a:r>
            <a:r>
              <a:rPr lang="en-US" sz="1000" dirty="0" err="1"/>
              <a:t>rainfed</a:t>
            </a:r>
            <a:r>
              <a:rPr lang="en-US" sz="1000" dirty="0"/>
              <a:t> crops as well as general information about livestock holdings, income and expenditures of rural households, and farm input use, using a nationally representative sample of rural households in 826 villages across all 45 provinces.</a:t>
            </a:r>
          </a:p>
          <a:p>
            <a:endParaRPr lang="en-US" sz="1000" dirty="0"/>
          </a:p>
          <a:p>
            <a:r>
              <a:rPr lang="en-US" sz="1000" dirty="0"/>
              <a:t>The data used covered the 3-year period from 2009/10 to 2011/12. During that period, over 2700 HH were continuously surveyed and about 11 000 cereal plots were individually managed.</a:t>
            </a:r>
          </a:p>
          <a:p>
            <a:endParaRPr lang="en-US" sz="1000" dirty="0"/>
          </a:p>
          <a:p>
            <a:r>
              <a:rPr lang="en-US" sz="1000" dirty="0"/>
              <a:t>For our analysis, we use maize plots only, and select the largest collective and individual plots within each household---513 households only with 1026 plots.</a:t>
            </a:r>
          </a:p>
          <a:p>
            <a:endParaRPr lang="en-US" sz="1000" dirty="0"/>
          </a:p>
          <a:p>
            <a:endParaRPr lang="en-US" sz="1000" dirty="0"/>
          </a:p>
        </p:txBody>
      </p:sp>
      <p:sp>
        <p:nvSpPr>
          <p:cNvPr id="4" name="Slide Number Placeholder 3"/>
          <p:cNvSpPr>
            <a:spLocks noGrp="1"/>
          </p:cNvSpPr>
          <p:nvPr>
            <p:ph type="sldNum" sz="quarter" idx="10"/>
          </p:nvPr>
        </p:nvSpPr>
        <p:spPr/>
        <p:txBody>
          <a:bodyPr/>
          <a:lstStyle/>
          <a:p>
            <a:fld id="{3338AC80-0094-4136-B699-A8B3F565BEF2}" type="slidenum">
              <a:rPr lang="en-US" smtClean="0"/>
              <a:t>5</a:t>
            </a:fld>
            <a:endParaRPr lang="en-US"/>
          </a:p>
        </p:txBody>
      </p:sp>
    </p:spTree>
    <p:extLst>
      <p:ext uri="{BB962C8B-B14F-4D97-AF65-F5344CB8AC3E}">
        <p14:creationId xmlns:p14="http://schemas.microsoft.com/office/powerpoint/2010/main" val="406767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 </a:t>
            </a:r>
          </a:p>
        </p:txBody>
      </p:sp>
      <p:sp>
        <p:nvSpPr>
          <p:cNvPr id="4" name="Slide Number Placeholder 3"/>
          <p:cNvSpPr>
            <a:spLocks noGrp="1"/>
          </p:cNvSpPr>
          <p:nvPr>
            <p:ph type="sldNum" sz="quarter" idx="10"/>
          </p:nvPr>
        </p:nvSpPr>
        <p:spPr/>
        <p:txBody>
          <a:bodyPr/>
          <a:lstStyle/>
          <a:p>
            <a:fld id="{3338AC80-0094-4136-B699-A8B3F565BEF2}" type="slidenum">
              <a:rPr lang="en-US" smtClean="0"/>
              <a:t>6</a:t>
            </a:fld>
            <a:endParaRPr lang="en-US"/>
          </a:p>
        </p:txBody>
      </p:sp>
    </p:spTree>
    <p:extLst>
      <p:ext uri="{BB962C8B-B14F-4D97-AF65-F5344CB8AC3E}">
        <p14:creationId xmlns:p14="http://schemas.microsoft.com/office/powerpoint/2010/main" val="3921859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smtClean="0"/>
              <a:t>Cooperation</a:t>
            </a:r>
            <a:r>
              <a:rPr lang="en-US" baseline="0" dirty="0" smtClean="0"/>
              <a:t> is more likely; also, though we have not data on transfers, we </a:t>
            </a:r>
            <a:r>
              <a:rPr lang="en-US" dirty="0" smtClean="0"/>
              <a:t>observe </a:t>
            </a:r>
            <a:r>
              <a:rPr lang="en-US" dirty="0"/>
              <a:t>in our data  that labor is traded within the household. </a:t>
            </a:r>
            <a:r>
              <a:rPr lang="en-US" dirty="0" smtClean="0"/>
              <a:t>About </a:t>
            </a:r>
            <a:r>
              <a:rPr lang="en-US" dirty="0"/>
              <a:t>80 percent of plots across years receive labor input from one or more household members apart for the plot manager him/herself, suggesting that input sharing is frequent. Another reason for </a:t>
            </a:r>
            <a:r>
              <a:rPr lang="en-US" dirty="0" smtClean="0"/>
              <a:t>labor </a:t>
            </a:r>
            <a:r>
              <a:rPr lang="en-US" dirty="0"/>
              <a:t>sharing is that some members have comparative advantage in certain tasks; men may be more efficient in clearing land since it requires more physical strength while women and children may be more effective at weeding and </a:t>
            </a:r>
            <a:r>
              <a:rPr lang="en-US" dirty="0" smtClean="0"/>
              <a:t>harvesting. </a:t>
            </a:r>
            <a:endParaRPr lang="en-US" dirty="0"/>
          </a:p>
          <a:p>
            <a:endParaRPr lang="en-US" dirty="0"/>
          </a:p>
        </p:txBody>
      </p:sp>
      <p:sp>
        <p:nvSpPr>
          <p:cNvPr id="4" name="Slide Number Placeholder 3"/>
          <p:cNvSpPr>
            <a:spLocks noGrp="1"/>
          </p:cNvSpPr>
          <p:nvPr>
            <p:ph type="sldNum" sz="quarter" idx="10"/>
          </p:nvPr>
        </p:nvSpPr>
        <p:spPr/>
        <p:txBody>
          <a:bodyPr/>
          <a:lstStyle/>
          <a:p>
            <a:fld id="{3338AC80-0094-4136-B699-A8B3F565BEF2}" type="slidenum">
              <a:rPr lang="en-US" smtClean="0"/>
              <a:t>7</a:t>
            </a:fld>
            <a:endParaRPr lang="en-US"/>
          </a:p>
        </p:txBody>
      </p:sp>
    </p:spTree>
    <p:extLst>
      <p:ext uri="{BB962C8B-B14F-4D97-AF65-F5344CB8AC3E}">
        <p14:creationId xmlns:p14="http://schemas.microsoft.com/office/powerpoint/2010/main" val="2989286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000" dirty="0"/>
                  <a:t>In the cooperative equilibrium, the resource allocation</a:t>
                </a:r>
              </a:p>
              <a:p>
                <a:r>
                  <a:rPr lang="en-US" sz="1000" dirty="0"/>
                  <a:t>(amount of fertilizer available for use) across plots depends</a:t>
                </a:r>
              </a:p>
              <a:p>
                <a:r>
                  <a:rPr lang="en-US" sz="1000" dirty="0"/>
                  <a:t>in part on the properties of the production function. </a:t>
                </a:r>
              </a:p>
              <a:p>
                <a:pPr defTabSz="942289">
                  <a:defRPr/>
                </a:pPr>
                <a:endParaRPr lang="en-US" sz="1000" dirty="0"/>
              </a:p>
              <a:p>
                <a:pPr defTabSz="942289">
                  <a:defRPr/>
                </a:pPr>
                <a:r>
                  <a:rPr lang="en-US" sz="1000" b="1" dirty="0"/>
                  <a:t>Case 1</a:t>
                </a:r>
                <a:r>
                  <a:rPr lang="en-US" sz="1000" dirty="0"/>
                  <a:t>: Hence the optimal level of fertilizer equals the total fertilizer available at the household for one plot and zero for others, ceteris paribus. This is because it is optimal to allocate an infinite amount of fertilizer on a single plot. </a:t>
                </a:r>
                <a:r>
                  <a:rPr lang="en-US" dirty="0"/>
                  <a:t>Will all of the fertilizer be applied to collective plots managed by the household head or individual plots managed by other members of the household? The answer is likely to depend on the bargaining power (i.e., function of elasticity of demand and supply of resources, social norms) between the household head and other members. Also, if the initial allocation is that the household head has a positive fertilizer endowment while others have no fertilizer, we may expect the household head to have more bargaining power.  If case 1 holds true, then we will expect most of the fertilizer to be applied to a collective plot managed by the household head. However, it is unrealistic to expect case 1 to occur since production functions are never globally convex.</a:t>
                </a:r>
              </a:p>
              <a:p>
                <a:pPr defTabSz="942289">
                  <a:defRPr/>
                </a:pPr>
                <a:r>
                  <a:rPr lang="en-US" b="1" dirty="0"/>
                  <a:t>Case 2:</a:t>
                </a:r>
                <a:r>
                  <a:rPr lang="en-US" dirty="0"/>
                  <a:t> It may be more reasonable to expect that the production function is first increasing at an increasing rate, and then increasing at a decreasing rate in fertilizer (</a:t>
                </a:r>
                <a14:m>
                  <m:oMath xmlns:m="http://schemas.openxmlformats.org/officeDocument/2006/math">
                    <m:f>
                      <m:fPr>
                        <m:type m:val="skw"/>
                        <m:ctrlPr>
                          <a:rPr lang="en-US" i="1">
                            <a:latin typeface="Cambria Math" panose="02040503050406030204" pitchFamily="18" charset="0"/>
                          </a:rPr>
                        </m:ctrlPr>
                      </m:fPr>
                      <m:num>
                        <m:r>
                          <a:rPr lang="en-US">
                            <a:latin typeface="Cambria Math" panose="02040503050406030204" pitchFamily="18" charset="0"/>
                          </a:rPr>
                          <m:t>𝜕</m:t>
                        </m:r>
                        <m:r>
                          <m:rPr>
                            <m:sty m:val="p"/>
                          </m:rPr>
                          <a:rPr lang="en-US">
                            <a:latin typeface="Cambria Math" panose="02040503050406030204" pitchFamily="18" charset="0"/>
                          </a:rPr>
                          <m:t>F</m:t>
                        </m:r>
                      </m:num>
                      <m:den>
                        <m:r>
                          <a:rPr lang="en-US">
                            <a:latin typeface="Cambria Math" panose="02040503050406030204" pitchFamily="18" charset="0"/>
                          </a:rPr>
                          <m:t>𝜕</m:t>
                        </m:r>
                        <m:r>
                          <m:rPr>
                            <m:sty m:val="p"/>
                          </m:rPr>
                          <a:rPr lang="en-US">
                            <a:latin typeface="Cambria Math" panose="02040503050406030204" pitchFamily="18" charset="0"/>
                          </a:rPr>
                          <m:t>Z</m:t>
                        </m:r>
                      </m:den>
                    </m:f>
                    <m:r>
                      <a:rPr lang="en-US">
                        <a:latin typeface="Cambria Math" panose="02040503050406030204" pitchFamily="18" charset="0"/>
                      </a:rPr>
                      <m:t>&gt;0 &amp;</m:t>
                    </m:r>
                    <m:f>
                      <m:fPr>
                        <m:type m:val="skw"/>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a:latin typeface="Cambria Math" panose="02040503050406030204" pitchFamily="18" charset="0"/>
                              </a:rPr>
                              <m:t>𝜕</m:t>
                            </m:r>
                          </m:e>
                          <m:sup>
                            <m:r>
                              <a:rPr lang="en-US">
                                <a:latin typeface="Cambria Math" panose="02040503050406030204" pitchFamily="18" charset="0"/>
                              </a:rPr>
                              <m:t>2</m:t>
                            </m:r>
                          </m:sup>
                        </m:sSup>
                        <m:r>
                          <m:rPr>
                            <m:sty m:val="p"/>
                          </m:rPr>
                          <a:rPr lang="en-US">
                            <a:latin typeface="Cambria Math" panose="02040503050406030204" pitchFamily="18" charset="0"/>
                          </a:rPr>
                          <m:t>F</m:t>
                        </m:r>
                      </m:num>
                      <m:den>
                        <m:r>
                          <a:rPr lang="en-US">
                            <a:latin typeface="Cambria Math" panose="02040503050406030204" pitchFamily="18" charset="0"/>
                          </a:rPr>
                          <m:t>𝜕</m:t>
                        </m:r>
                        <m:sSup>
                          <m:sSupPr>
                            <m:ctrlPr>
                              <a:rPr lang="en-US" i="1">
                                <a:latin typeface="Cambria Math" panose="02040503050406030204" pitchFamily="18" charset="0"/>
                              </a:rPr>
                            </m:ctrlPr>
                          </m:sSupPr>
                          <m:e>
                            <m:r>
                              <m:rPr>
                                <m:sty m:val="p"/>
                              </m:rPr>
                              <a:rPr lang="en-US">
                                <a:latin typeface="Cambria Math" panose="02040503050406030204" pitchFamily="18" charset="0"/>
                              </a:rPr>
                              <m:t>Z</m:t>
                            </m:r>
                          </m:e>
                          <m:sup>
                            <m:r>
                              <a:rPr lang="en-US">
                                <a:latin typeface="Cambria Math" panose="02040503050406030204" pitchFamily="18" charset="0"/>
                              </a:rPr>
                              <m:t>2</m:t>
                            </m:r>
                          </m:sup>
                        </m:sSup>
                      </m:den>
                    </m:f>
                    <m:r>
                      <a:rPr lang="en-US">
                        <a:latin typeface="Cambria Math" panose="02040503050406030204" pitchFamily="18" charset="0"/>
                      </a:rPr>
                      <m:t>&gt;0</m:t>
                    </m:r>
                  </m:oMath>
                </a14:m>
                <a:r>
                  <a:rPr lang="en-US" dirty="0"/>
                  <a:t> </a:t>
                </a:r>
                <a14:m>
                  <m:oMath xmlns:m="http://schemas.openxmlformats.org/officeDocument/2006/math">
                    <m:r>
                      <a:rPr lang="en-US">
                        <a:latin typeface="Cambria Math" panose="02040503050406030204" pitchFamily="18" charset="0"/>
                      </a:rPr>
                      <m:t>∀</m:t>
                    </m:r>
                    <m:r>
                      <m:rPr>
                        <m:sty m:val="p"/>
                      </m:rPr>
                      <a:rPr lang="en-US">
                        <a:latin typeface="Cambria Math" panose="02040503050406030204" pitchFamily="18" charset="0"/>
                      </a:rPr>
                      <m:t>Z</m:t>
                    </m:r>
                    <m:r>
                      <a:rPr lang="en-US">
                        <a:latin typeface="Cambria Math" panose="02040503050406030204" pitchFamily="18" charset="0"/>
                      </a:rPr>
                      <m:t>&lt;</m:t>
                    </m:r>
                    <m:acc>
                      <m:accPr>
                        <m:chr m:val="̇"/>
                        <m:ctrlPr>
                          <a:rPr lang="en-US" i="1">
                            <a:latin typeface="Cambria Math" panose="02040503050406030204" pitchFamily="18" charset="0"/>
                          </a:rPr>
                        </m:ctrlPr>
                      </m:accPr>
                      <m:e>
                        <m:r>
                          <m:rPr>
                            <m:sty m:val="p"/>
                          </m:rPr>
                          <a:rPr lang="en-US">
                            <a:latin typeface="Cambria Math" panose="02040503050406030204" pitchFamily="18" charset="0"/>
                          </a:rPr>
                          <m:t>Z</m:t>
                        </m:r>
                      </m:e>
                    </m:acc>
                    <m:r>
                      <a:rPr lang="en-US">
                        <a:latin typeface="Cambria Math" panose="02040503050406030204" pitchFamily="18" charset="0"/>
                      </a:rPr>
                      <m:t>≫0,  </m:t>
                    </m:r>
                    <m:r>
                      <m:rPr>
                        <m:sty m:val="p"/>
                      </m:rPr>
                      <a:rPr lang="en-US">
                        <a:latin typeface="Cambria Math" panose="02040503050406030204" pitchFamily="18" charset="0"/>
                      </a:rPr>
                      <m:t>then</m:t>
                    </m:r>
                    <m:r>
                      <a:rPr lang="en-US">
                        <a:latin typeface="Cambria Math" panose="02040503050406030204" pitchFamily="18" charset="0"/>
                      </a:rPr>
                      <m:t> </m:t>
                    </m:r>
                    <m:f>
                      <m:fPr>
                        <m:type m:val="skw"/>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a:latin typeface="Cambria Math" panose="02040503050406030204" pitchFamily="18" charset="0"/>
                              </a:rPr>
                              <m:t>𝜕</m:t>
                            </m:r>
                          </m:e>
                          <m:sup>
                            <m:r>
                              <a:rPr lang="en-US">
                                <a:latin typeface="Cambria Math" panose="02040503050406030204" pitchFamily="18" charset="0"/>
                              </a:rPr>
                              <m:t>2</m:t>
                            </m:r>
                          </m:sup>
                        </m:sSup>
                        <m:r>
                          <m:rPr>
                            <m:sty m:val="p"/>
                          </m:rPr>
                          <a:rPr lang="en-US">
                            <a:latin typeface="Cambria Math" panose="02040503050406030204" pitchFamily="18" charset="0"/>
                          </a:rPr>
                          <m:t>F</m:t>
                        </m:r>
                      </m:num>
                      <m:den>
                        <m:r>
                          <a:rPr lang="en-US">
                            <a:latin typeface="Cambria Math" panose="02040503050406030204" pitchFamily="18" charset="0"/>
                          </a:rPr>
                          <m:t>𝜕</m:t>
                        </m:r>
                        <m:sSup>
                          <m:sSupPr>
                            <m:ctrlPr>
                              <a:rPr lang="en-US" i="1">
                                <a:latin typeface="Cambria Math" panose="02040503050406030204" pitchFamily="18" charset="0"/>
                              </a:rPr>
                            </m:ctrlPr>
                          </m:sSupPr>
                          <m:e>
                            <m:r>
                              <m:rPr>
                                <m:sty m:val="p"/>
                              </m:rPr>
                              <a:rPr lang="en-US">
                                <a:latin typeface="Cambria Math" panose="02040503050406030204" pitchFamily="18" charset="0"/>
                              </a:rPr>
                              <m:t>Z</m:t>
                            </m:r>
                          </m:e>
                          <m:sup>
                            <m:r>
                              <a:rPr lang="en-US">
                                <a:latin typeface="Cambria Math" panose="02040503050406030204" pitchFamily="18" charset="0"/>
                              </a:rPr>
                              <m:t>2</m:t>
                            </m:r>
                          </m:sup>
                        </m:sSup>
                      </m:den>
                    </m:f>
                    <m:r>
                      <a:rPr lang="en-US">
                        <a:latin typeface="Cambria Math" panose="02040503050406030204" pitchFamily="18" charset="0"/>
                      </a:rPr>
                      <m:t>&lt;0 ∀ </m:t>
                    </m:r>
                    <m:r>
                      <m:rPr>
                        <m:sty m:val="p"/>
                      </m:rPr>
                      <a:rPr lang="en-US">
                        <a:latin typeface="Cambria Math" panose="02040503050406030204" pitchFamily="18" charset="0"/>
                      </a:rPr>
                      <m:t>Z</m:t>
                    </m:r>
                    <m:r>
                      <a:rPr lang="en-US">
                        <a:latin typeface="Cambria Math" panose="02040503050406030204" pitchFamily="18" charset="0"/>
                      </a:rPr>
                      <m:t>&gt;</m:t>
                    </m:r>
                    <m:acc>
                      <m:accPr>
                        <m:chr m:val="̇"/>
                        <m:ctrlPr>
                          <a:rPr lang="en-US" i="1">
                            <a:latin typeface="Cambria Math" panose="02040503050406030204" pitchFamily="18" charset="0"/>
                          </a:rPr>
                        </m:ctrlPr>
                      </m:accPr>
                      <m:e>
                        <m:r>
                          <m:rPr>
                            <m:sty m:val="p"/>
                          </m:rPr>
                          <a:rPr lang="en-US">
                            <a:latin typeface="Cambria Math" panose="02040503050406030204" pitchFamily="18" charset="0"/>
                          </a:rPr>
                          <m:t>Z</m:t>
                        </m:r>
                      </m:e>
                    </m:acc>
                    <m:r>
                      <a:rPr lang="en-US">
                        <a:latin typeface="Cambria Math" panose="02040503050406030204" pitchFamily="18" charset="0"/>
                      </a:rPr>
                      <m:t>)</m:t>
                    </m:r>
                  </m:oMath>
                </a14:m>
                <a:r>
                  <a:rPr lang="en-US" dirty="0"/>
                  <a:t>. In this case, we may expect to see a large proportion of fertilizer applied to a single plot and perhaps no fertilizer applied to some plots. </a:t>
                </a:r>
              </a:p>
              <a:p>
                <a:pPr defTabSz="942289">
                  <a:defRPr/>
                </a:pPr>
                <a:r>
                  <a:rPr lang="en-US" sz="1000" b="1" dirty="0"/>
                  <a:t>Case 3: </a:t>
                </a:r>
                <a:r>
                  <a:rPr lang="en-US" sz="1000" dirty="0"/>
                  <a:t>Due to decreasing returns to scale of fertilizer, it is optimal to allocate fertilizer equally across plots.  is the usual case assumed in the applied literature. For example, tests of Pareto efficiency invoked by </a:t>
                </a:r>
                <a:r>
                  <a:rPr lang="en-US" sz="1000" dirty="0" err="1"/>
                  <a:t>Udry</a:t>
                </a:r>
                <a:r>
                  <a:rPr lang="en-US" sz="1000" dirty="0"/>
                  <a:t> (1996) and </a:t>
                </a:r>
                <a:r>
                  <a:rPr lang="en-US" sz="1000" dirty="0" err="1"/>
                  <a:t>Kazianga</a:t>
                </a:r>
                <a:r>
                  <a:rPr lang="en-US" sz="1000" dirty="0"/>
                  <a:t> and </a:t>
                </a:r>
                <a:r>
                  <a:rPr lang="en-US" sz="1000" dirty="0" err="1"/>
                  <a:t>Wahhaj</a:t>
                </a:r>
                <a:r>
                  <a:rPr lang="en-US" sz="1000" dirty="0"/>
                  <a:t> (2013) are derived based on the same assumptions about the curvature of the production function. </a:t>
                </a:r>
                <a:r>
                  <a:rPr lang="en-US" sz="1000" dirty="0" err="1"/>
                  <a:t>Koussoube</a:t>
                </a:r>
                <a:r>
                  <a:rPr lang="en-US" sz="1000" dirty="0"/>
                  <a:t> and </a:t>
                </a:r>
                <a:r>
                  <a:rPr lang="en-US" sz="1000" dirty="0" err="1"/>
                  <a:t>Nauges</a:t>
                </a:r>
                <a:r>
                  <a:rPr lang="en-US" sz="1000" dirty="0"/>
                  <a:t> found this type of relationship in the same data source we use. </a:t>
                </a:r>
              </a:p>
            </p:txBody>
          </p:sp>
        </mc:Choice>
        <mc:Fallback xmlns="">
          <p:sp>
            <p:nvSpPr>
              <p:cNvPr id="3" name="Notes Placeholder 2"/>
              <p:cNvSpPr>
                <a:spLocks noGrp="1"/>
              </p:cNvSpPr>
              <p:nvPr>
                <p:ph type="body" idx="1"/>
              </p:nvPr>
            </p:nvSpPr>
            <p:spPr/>
            <p:txBody>
              <a:bodyPr/>
              <a:lstStyle/>
              <a:p>
                <a:r>
                  <a:rPr lang="en-US" sz="1000" dirty="0" smtClean="0"/>
                  <a:t>In the cooperative equilibrium, the resource allocation</a:t>
                </a:r>
              </a:p>
              <a:p>
                <a:r>
                  <a:rPr lang="en-US" sz="1000" dirty="0" smtClean="0"/>
                  <a:t>(amount of fertilizer available for use) across plots depends</a:t>
                </a:r>
              </a:p>
              <a:p>
                <a:r>
                  <a:rPr lang="en-US" sz="1000" dirty="0" smtClean="0"/>
                  <a:t>in part on the properties of the production function.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smtClean="0"/>
                  <a:t>Case</a:t>
                </a:r>
                <a:r>
                  <a:rPr lang="en-US" sz="1000" b="1" baseline="0" dirty="0" smtClean="0"/>
                  <a:t> 1</a:t>
                </a:r>
                <a:r>
                  <a:rPr lang="en-US" sz="1000" baseline="0" dirty="0" smtClean="0"/>
                  <a:t>: </a:t>
                </a:r>
                <a:r>
                  <a:rPr lang="en-US" sz="1000" dirty="0" smtClean="0"/>
                  <a:t>Hence the optimal level of fertilizer equals the total fertilizer available at the household for one plot and zero for others, ceteris paribus. This is because it is optimal to allocate an infinite amount of fertilizer on a single plot. </a:t>
                </a:r>
                <a:r>
                  <a:rPr lang="en-US" sz="1200" kern="1200" dirty="0" smtClean="0">
                    <a:solidFill>
                      <a:schemeClr val="tx1"/>
                    </a:solidFill>
                    <a:effectLst/>
                    <a:latin typeface="+mn-lt"/>
                    <a:ea typeface="+mn-ea"/>
                    <a:cs typeface="+mn-cs"/>
                  </a:rPr>
                  <a:t>Will all of the fertilizer be applied to collective plots managed by the household head or individual plots managed by other members of the household? The answer is likely to depend on the bargaining power (i.e., function of elasticity of demand and supply of resources, social norms) between the household head and other members. Also, if the initial allocation is that the household head has a positive fertilizer endowment while others have no fertilizer, we may expect the household head to have more bargaining power.  If case 1 holds true, then we will expect most of the fertilizer to be applied to a collective plot managed by the household head. However, it is unrealistic to expect case 1 to occur since production functions are never globally convex</a:t>
                </a:r>
                <a:r>
                  <a:rPr lang="en-US" sz="1200"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Case 2:</a:t>
                </a:r>
                <a:r>
                  <a:rPr lang="en-US" sz="1200" kern="1200" dirty="0">
                    <a:solidFill>
                      <a:schemeClr val="tx1"/>
                    </a:solidFill>
                    <a:effectLst/>
                    <a:latin typeface="+mn-lt"/>
                    <a:ea typeface="+mn-ea"/>
                    <a:cs typeface="+mn-cs"/>
                  </a:rPr>
                  <a:t> It may be more reasonable to expect that the production function is first increasing at an increasing rate, and then increasing at a decreasing rate in fertilizer (</a:t>
                </a:r>
                <a:r>
                  <a:rPr lang="en-US" sz="1200" i="0" kern="1200">
                    <a:solidFill>
                      <a:schemeClr val="tx1"/>
                    </a:solidFill>
                    <a:effectLst/>
                    <a:latin typeface="+mn-lt"/>
                    <a:ea typeface="+mn-ea"/>
                    <a:cs typeface="+mn-cs"/>
                  </a:rPr>
                  <a:t>∂F⁄∂Z&gt;0 &amp;(∂^2 F)⁄(∂Z^2 )&gt;0</a:t>
                </a:r>
                <a:r>
                  <a:rPr lang="en-US" sz="1200" kern="1200" dirty="0">
                    <a:solidFill>
                      <a:schemeClr val="tx1"/>
                    </a:solidFill>
                    <a:effectLst/>
                    <a:latin typeface="+mn-lt"/>
                    <a:ea typeface="+mn-ea"/>
                    <a:cs typeface="+mn-cs"/>
                  </a:rPr>
                  <a:t> </a:t>
                </a:r>
                <a:r>
                  <a:rPr lang="en-US" sz="1200" i="0" kern="1200">
                    <a:solidFill>
                      <a:schemeClr val="tx1"/>
                    </a:solidFill>
                    <a:effectLst/>
                    <a:latin typeface="+mn-lt"/>
                    <a:ea typeface="+mn-ea"/>
                    <a:cs typeface="+mn-cs"/>
                  </a:rPr>
                  <a:t>∀Z&lt;Z ̇≫0,  then  (∂^2 F)⁄(∂Z^2 )&lt;0 ∀ Z&gt;Z ̇)</a:t>
                </a:r>
                <a:r>
                  <a:rPr lang="en-US" sz="1200" kern="1200" dirty="0">
                    <a:solidFill>
                      <a:schemeClr val="tx1"/>
                    </a:solidFill>
                    <a:effectLst/>
                    <a:latin typeface="+mn-lt"/>
                    <a:ea typeface="+mn-ea"/>
                    <a:cs typeface="+mn-cs"/>
                  </a:rPr>
                  <a:t>. In this case, we may expect to see a large proportion of fertilizer applied to a single plot and perhaps no fertilizer applied to some plots.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smtClean="0"/>
                  <a:t>Case </a:t>
                </a:r>
                <a:r>
                  <a:rPr lang="en-US" sz="1000" b="1" dirty="0" smtClean="0"/>
                  <a:t>3:</a:t>
                </a:r>
                <a:r>
                  <a:rPr lang="en-US" sz="1000" b="1" baseline="0" dirty="0" smtClean="0"/>
                  <a:t> </a:t>
                </a:r>
                <a:r>
                  <a:rPr lang="en-US" sz="1000" dirty="0" smtClean="0"/>
                  <a:t>Due to decreasing returns to scale of fertilizer, it is optimal to allocate fertilizer equally across plots.  is the usual case assumed in the applied literature. For example, tests of Pareto efficiency invoked by </a:t>
                </a:r>
                <a:r>
                  <a:rPr lang="en-US" sz="1000" dirty="0" err="1" smtClean="0"/>
                  <a:t>Udry</a:t>
                </a:r>
                <a:r>
                  <a:rPr lang="en-US" sz="1000" dirty="0" smtClean="0"/>
                  <a:t> (1996) and </a:t>
                </a:r>
                <a:r>
                  <a:rPr lang="en-US" sz="1000" dirty="0" err="1" smtClean="0"/>
                  <a:t>Kazianga</a:t>
                </a:r>
                <a:r>
                  <a:rPr lang="en-US" sz="1000" dirty="0" smtClean="0"/>
                  <a:t> and </a:t>
                </a:r>
                <a:r>
                  <a:rPr lang="en-US" sz="1000" dirty="0" err="1" smtClean="0"/>
                  <a:t>Wahhaj</a:t>
                </a:r>
                <a:r>
                  <a:rPr lang="en-US" sz="1000" dirty="0" smtClean="0"/>
                  <a:t> </a:t>
                </a:r>
                <a:r>
                  <a:rPr lang="en-US" sz="1000" dirty="0" smtClean="0"/>
                  <a:t>(2013) are derived based on the same assumptions about the curvature of the production function. </a:t>
                </a:r>
                <a:r>
                  <a:rPr lang="en-US" sz="1000" dirty="0" err="1" smtClean="0"/>
                  <a:t>Koussoube</a:t>
                </a:r>
                <a:r>
                  <a:rPr lang="en-US" sz="1000" baseline="0" dirty="0" smtClean="0"/>
                  <a:t> and </a:t>
                </a:r>
                <a:r>
                  <a:rPr lang="en-US" sz="1000" baseline="0" dirty="0" err="1" smtClean="0"/>
                  <a:t>Nauges</a:t>
                </a:r>
                <a:r>
                  <a:rPr lang="en-US" sz="1000" baseline="0" dirty="0" smtClean="0"/>
                  <a:t> found this type of relationship in the same data source we use. </a:t>
                </a:r>
                <a:endParaRPr lang="en-US" sz="1000" dirty="0" smtClean="0"/>
              </a:p>
            </p:txBody>
          </p:sp>
        </mc:Fallback>
      </mc:AlternateContent>
      <p:sp>
        <p:nvSpPr>
          <p:cNvPr id="4" name="Slide Number Placeholder 3"/>
          <p:cNvSpPr>
            <a:spLocks noGrp="1"/>
          </p:cNvSpPr>
          <p:nvPr>
            <p:ph type="sldNum" sz="quarter" idx="10"/>
          </p:nvPr>
        </p:nvSpPr>
        <p:spPr/>
        <p:txBody>
          <a:bodyPr/>
          <a:lstStyle/>
          <a:p>
            <a:fld id="{3338AC80-0094-4136-B699-A8B3F565BEF2}" type="slidenum">
              <a:rPr lang="en-US" smtClean="0"/>
              <a:t>8</a:t>
            </a:fld>
            <a:endParaRPr lang="en-US"/>
          </a:p>
        </p:txBody>
      </p:sp>
    </p:spTree>
    <p:extLst>
      <p:ext uri="{BB962C8B-B14F-4D97-AF65-F5344CB8AC3E}">
        <p14:creationId xmlns:p14="http://schemas.microsoft.com/office/powerpoint/2010/main" val="4167073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sz="1000" dirty="0"/>
              <a:t>An equal distribution of fertilizer across plots implies for every one kg increase in amount of fertilizer used on the collective plot, there is a one unit increase in the fertilizer used on individually managed plots.</a:t>
            </a:r>
          </a:p>
          <a:p>
            <a:pPr defTabSz="942289">
              <a:defRPr/>
            </a:pPr>
            <a:endParaRPr lang="en-US" sz="1000" dirty="0"/>
          </a:p>
          <a:p>
            <a:pPr defTabSz="942289">
              <a:defRPr/>
            </a:pPr>
            <a:r>
              <a:rPr lang="en-US" sz="1000" dirty="0"/>
              <a:t>Other variables also determine the allocation of fertilizer. Plot characteristics matter since plots with a higher fertilizer response should be allocated more fertilizer. The crop matters because some crops have a larger marginal revenue product of fertilizer than others. Maize, for example, accounts for a large share of the fertilizer applied to crops in Sub-Saharan Africa and exhibits a higher response rate than other cereal crops such as sorghum or millet (</a:t>
            </a:r>
            <a:r>
              <a:rPr lang="en-US" sz="1000" dirty="0" err="1"/>
              <a:t>Yanggen</a:t>
            </a:r>
            <a:r>
              <a:rPr lang="en-US" sz="1000" dirty="0"/>
              <a:t> et al. 1998). The preferences of household members also enter the equation, since they determine the shadow prices of fertilizer, labor/leisure and land. These are captured by plot manager characteristics. Shadow prices are influenced in part by transactions costs associated with market infrastructural development. We also expect more experienced and efficient producers may be allocated more fertilizer. We may also expect specialization in specific crops if experience increases from ‘learning by doing’. This would result in household members growing a specific type of crop over time and not others. But this factor is controlled by crop and plot manager. Finally, weather characteristics also determine the amount of fertilizer applied. </a:t>
            </a:r>
          </a:p>
          <a:p>
            <a:endParaRPr lang="en-US" sz="1000" dirty="0"/>
          </a:p>
        </p:txBody>
      </p:sp>
      <p:sp>
        <p:nvSpPr>
          <p:cNvPr id="4" name="Slide Number Placeholder 3"/>
          <p:cNvSpPr>
            <a:spLocks noGrp="1"/>
          </p:cNvSpPr>
          <p:nvPr>
            <p:ph type="sldNum" sz="quarter" idx="10"/>
          </p:nvPr>
        </p:nvSpPr>
        <p:spPr/>
        <p:txBody>
          <a:bodyPr/>
          <a:lstStyle/>
          <a:p>
            <a:fld id="{3338AC80-0094-4136-B699-A8B3F565BEF2}" type="slidenum">
              <a:rPr lang="en-US" smtClean="0"/>
              <a:t>9</a:t>
            </a:fld>
            <a:endParaRPr lang="en-US"/>
          </a:p>
        </p:txBody>
      </p:sp>
    </p:spTree>
    <p:extLst>
      <p:ext uri="{BB962C8B-B14F-4D97-AF65-F5344CB8AC3E}">
        <p14:creationId xmlns:p14="http://schemas.microsoft.com/office/powerpoint/2010/main" val="455348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9B7E55E-D42F-43DA-9171-94EB0CB89B64}" type="datetimeFigureOut">
              <a:rPr lang="en-US" smtClean="0"/>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8F2674-AE8A-4C0A-8C0A-03F68FADAD4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1482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B7E55E-D42F-43DA-9171-94EB0CB89B64}" type="datetimeFigureOut">
              <a:rPr lang="en-US" smtClean="0"/>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8F2674-AE8A-4C0A-8C0A-03F68FADAD46}" type="slidenum">
              <a:rPr lang="en-US" smtClean="0"/>
              <a:t>‹#›</a:t>
            </a:fld>
            <a:endParaRPr lang="en-US"/>
          </a:p>
        </p:txBody>
      </p:sp>
    </p:spTree>
    <p:extLst>
      <p:ext uri="{BB962C8B-B14F-4D97-AF65-F5344CB8AC3E}">
        <p14:creationId xmlns:p14="http://schemas.microsoft.com/office/powerpoint/2010/main" val="347483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B7E55E-D42F-43DA-9171-94EB0CB89B64}" type="datetimeFigureOut">
              <a:rPr lang="en-US" smtClean="0"/>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8F2674-AE8A-4C0A-8C0A-03F68FADAD46}" type="slidenum">
              <a:rPr lang="en-US" smtClean="0"/>
              <a:t>‹#›</a:t>
            </a:fld>
            <a:endParaRPr lang="en-US"/>
          </a:p>
        </p:txBody>
      </p:sp>
    </p:spTree>
    <p:extLst>
      <p:ext uri="{BB962C8B-B14F-4D97-AF65-F5344CB8AC3E}">
        <p14:creationId xmlns:p14="http://schemas.microsoft.com/office/powerpoint/2010/main" val="1134106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B7E55E-D42F-43DA-9171-94EB0CB89B64}" type="datetimeFigureOut">
              <a:rPr lang="en-US" smtClean="0"/>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8F2674-AE8A-4C0A-8C0A-03F68FADAD46}" type="slidenum">
              <a:rPr lang="en-US" smtClean="0"/>
              <a:t>‹#›</a:t>
            </a:fld>
            <a:endParaRPr lang="en-US"/>
          </a:p>
        </p:txBody>
      </p:sp>
    </p:spTree>
    <p:extLst>
      <p:ext uri="{BB962C8B-B14F-4D97-AF65-F5344CB8AC3E}">
        <p14:creationId xmlns:p14="http://schemas.microsoft.com/office/powerpoint/2010/main" val="3364777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B7E55E-D42F-43DA-9171-94EB0CB89B64}" type="datetimeFigureOut">
              <a:rPr lang="en-US" smtClean="0"/>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8F2674-AE8A-4C0A-8C0A-03F68FADAD4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4883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9B7E55E-D42F-43DA-9171-94EB0CB89B64}" type="datetimeFigureOut">
              <a:rPr lang="en-US" smtClean="0"/>
              <a:t>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8F2674-AE8A-4C0A-8C0A-03F68FADAD46}" type="slidenum">
              <a:rPr lang="en-US" smtClean="0"/>
              <a:t>‹#›</a:t>
            </a:fld>
            <a:endParaRPr lang="en-US"/>
          </a:p>
        </p:txBody>
      </p:sp>
    </p:spTree>
    <p:extLst>
      <p:ext uri="{BB962C8B-B14F-4D97-AF65-F5344CB8AC3E}">
        <p14:creationId xmlns:p14="http://schemas.microsoft.com/office/powerpoint/2010/main" val="1500750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9B7E55E-D42F-43DA-9171-94EB0CB89B64}" type="datetimeFigureOut">
              <a:rPr lang="en-US" smtClean="0"/>
              <a:t>1/29/2018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8F2674-AE8A-4C0A-8C0A-03F68FADAD46}" type="slidenum">
              <a:rPr lang="en-US" smtClean="0"/>
              <a:t>‹#›</a:t>
            </a:fld>
            <a:endParaRPr lang="en-US"/>
          </a:p>
        </p:txBody>
      </p:sp>
    </p:spTree>
    <p:extLst>
      <p:ext uri="{BB962C8B-B14F-4D97-AF65-F5344CB8AC3E}">
        <p14:creationId xmlns:p14="http://schemas.microsoft.com/office/powerpoint/2010/main" val="2718376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B7E55E-D42F-43DA-9171-94EB0CB89B64}" type="datetimeFigureOut">
              <a:rPr lang="en-US" smtClean="0"/>
              <a:t>1/29/2018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8F2674-AE8A-4C0A-8C0A-03F68FADAD46}" type="slidenum">
              <a:rPr lang="en-US" smtClean="0"/>
              <a:t>‹#›</a:t>
            </a:fld>
            <a:endParaRPr lang="en-US"/>
          </a:p>
        </p:txBody>
      </p:sp>
    </p:spTree>
    <p:extLst>
      <p:ext uri="{BB962C8B-B14F-4D97-AF65-F5344CB8AC3E}">
        <p14:creationId xmlns:p14="http://schemas.microsoft.com/office/powerpoint/2010/main" val="228001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9B7E55E-D42F-43DA-9171-94EB0CB89B64}" type="datetimeFigureOut">
              <a:rPr lang="en-US" smtClean="0"/>
              <a:t>1/29/2018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98F2674-AE8A-4C0A-8C0A-03F68FADAD46}" type="slidenum">
              <a:rPr lang="en-US" smtClean="0"/>
              <a:t>‹#›</a:t>
            </a:fld>
            <a:endParaRPr lang="en-US"/>
          </a:p>
        </p:txBody>
      </p:sp>
    </p:spTree>
    <p:extLst>
      <p:ext uri="{BB962C8B-B14F-4D97-AF65-F5344CB8AC3E}">
        <p14:creationId xmlns:p14="http://schemas.microsoft.com/office/powerpoint/2010/main" val="3513757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9B7E55E-D42F-43DA-9171-94EB0CB89B64}" type="datetimeFigureOut">
              <a:rPr lang="en-US" smtClean="0"/>
              <a:t>1/29/2018</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98F2674-AE8A-4C0A-8C0A-03F68FADAD46}" type="slidenum">
              <a:rPr lang="en-US" smtClean="0"/>
              <a:t>‹#›</a:t>
            </a:fld>
            <a:endParaRPr lang="en-US"/>
          </a:p>
        </p:txBody>
      </p:sp>
    </p:spTree>
    <p:extLst>
      <p:ext uri="{BB962C8B-B14F-4D97-AF65-F5344CB8AC3E}">
        <p14:creationId xmlns:p14="http://schemas.microsoft.com/office/powerpoint/2010/main" val="2267689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B7E55E-D42F-43DA-9171-94EB0CB89B64}" type="datetimeFigureOut">
              <a:rPr lang="en-US" smtClean="0"/>
              <a:t>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8F2674-AE8A-4C0A-8C0A-03F68FADAD46}" type="slidenum">
              <a:rPr lang="en-US" smtClean="0"/>
              <a:t>‹#›</a:t>
            </a:fld>
            <a:endParaRPr lang="en-US"/>
          </a:p>
        </p:txBody>
      </p:sp>
    </p:spTree>
    <p:extLst>
      <p:ext uri="{BB962C8B-B14F-4D97-AF65-F5344CB8AC3E}">
        <p14:creationId xmlns:p14="http://schemas.microsoft.com/office/powerpoint/2010/main" val="365334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9B7E55E-D42F-43DA-9171-94EB0CB89B64}" type="datetimeFigureOut">
              <a:rPr lang="en-US" smtClean="0"/>
              <a:t>1/29/2018</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98F2674-AE8A-4C0A-8C0A-03F68FADAD46}"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198724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0051" y="1094014"/>
            <a:ext cx="10058400" cy="2857499"/>
          </a:xfrm>
        </p:spPr>
        <p:txBody>
          <a:bodyPr>
            <a:normAutofit fontScale="90000"/>
          </a:bodyPr>
          <a:lstStyle/>
          <a:p>
            <a:pPr algn="ctr"/>
            <a:r>
              <a:rPr lang="en-US" sz="4000" dirty="0" smtClean="0"/>
              <a:t/>
            </a:r>
            <a:br>
              <a:rPr lang="en-US" sz="4000" dirty="0" smtClean="0"/>
            </a:br>
            <a:r>
              <a:rPr lang="en-US" sz="4000" dirty="0"/>
              <a:t/>
            </a:r>
            <a:br>
              <a:rPr lang="en-US" sz="4000" dirty="0"/>
            </a:br>
            <a:r>
              <a:rPr lang="en-US" sz="4000" dirty="0" smtClean="0"/>
              <a:t/>
            </a:r>
            <a:br>
              <a:rPr lang="en-US" sz="4000" dirty="0" smtClean="0"/>
            </a:br>
            <a:r>
              <a:rPr lang="en-US" sz="4000" dirty="0" smtClean="0"/>
              <a:t/>
            </a:r>
            <a:br>
              <a:rPr lang="en-US" sz="4000" dirty="0" smtClean="0"/>
            </a:br>
            <a:r>
              <a:rPr lang="en-US" sz="4000" b="1" dirty="0" smtClean="0"/>
              <a:t>Intensification </a:t>
            </a:r>
            <a:r>
              <a:rPr lang="en-US" sz="4000" b="1" dirty="0"/>
              <a:t>and Intra-Household Decisions:</a:t>
            </a:r>
            <a:br>
              <a:rPr lang="en-US" sz="4000" b="1" dirty="0"/>
            </a:br>
            <a:r>
              <a:rPr lang="en-US" sz="4000" b="1" dirty="0"/>
              <a:t>Fertilizer Adoption on Collective and Individual </a:t>
            </a:r>
            <a:r>
              <a:rPr lang="en-US" sz="4000" b="1" dirty="0" smtClean="0"/>
              <a:t>Fields</a:t>
            </a:r>
            <a:br>
              <a:rPr lang="en-US" sz="4000" b="1" dirty="0" smtClean="0"/>
            </a:br>
            <a:r>
              <a:rPr lang="en-US" sz="4000" b="1" dirty="0" smtClean="0"/>
              <a:t> </a:t>
            </a:r>
            <a:r>
              <a:rPr lang="en-US" sz="4000" b="1" dirty="0"/>
              <a:t>in Burkina </a:t>
            </a:r>
            <a:r>
              <a:rPr lang="en-US" sz="4000" b="1" dirty="0" smtClean="0"/>
              <a:t>Faso</a:t>
            </a:r>
            <a:endParaRPr lang="en-US" sz="4000" dirty="0"/>
          </a:p>
        </p:txBody>
      </p:sp>
      <p:sp>
        <p:nvSpPr>
          <p:cNvPr id="3" name="Subtitle 2"/>
          <p:cNvSpPr>
            <a:spLocks noGrp="1"/>
          </p:cNvSpPr>
          <p:nvPr>
            <p:ph type="subTitle" idx="1"/>
          </p:nvPr>
        </p:nvSpPr>
        <p:spPr>
          <a:xfrm>
            <a:off x="1100051" y="4455620"/>
            <a:ext cx="10058400" cy="1856279"/>
          </a:xfrm>
        </p:spPr>
        <p:txBody>
          <a:bodyPr>
            <a:noAutofit/>
          </a:bodyPr>
          <a:lstStyle/>
          <a:p>
            <a:pPr algn="ctr"/>
            <a:r>
              <a:rPr lang="en-US" sz="1800" dirty="0" smtClean="0"/>
              <a:t>Melinda </a:t>
            </a:r>
            <a:r>
              <a:rPr lang="en-US" sz="1800" dirty="0" err="1" smtClean="0"/>
              <a:t>Smale</a:t>
            </a:r>
            <a:endParaRPr lang="en-US" sz="1800" dirty="0" smtClean="0"/>
          </a:p>
          <a:p>
            <a:pPr algn="ctr"/>
            <a:r>
              <a:rPr lang="en-US" sz="1800" dirty="0" smtClean="0"/>
              <a:t>Food security group, department of agricultural, food, and resource economics, Michigan State University</a:t>
            </a:r>
          </a:p>
          <a:p>
            <a:pPr algn="ctr"/>
            <a:r>
              <a:rPr lang="en-US" sz="1800" dirty="0" smtClean="0"/>
              <a:t>Agricultural and Applied Economics Association annual meeting</a:t>
            </a:r>
          </a:p>
          <a:p>
            <a:pPr algn="ctr"/>
            <a:r>
              <a:rPr lang="en-US" sz="1800" dirty="0" smtClean="0"/>
              <a:t>Boston, August 2,  2015</a:t>
            </a:r>
            <a:endParaRPr lang="en-US" sz="1800" dirty="0"/>
          </a:p>
        </p:txBody>
      </p:sp>
    </p:spTree>
    <p:extLst>
      <p:ext uri="{BB962C8B-B14F-4D97-AF65-F5344CB8AC3E}">
        <p14:creationId xmlns:p14="http://schemas.microsoft.com/office/powerpoint/2010/main" val="15131499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Econometrics</a:t>
            </a:r>
            <a:endParaRPr lang="en-US" b="1" dirty="0"/>
          </a:p>
        </p:txBody>
      </p:sp>
      <p:graphicFrame>
        <p:nvGraphicFramePr>
          <p:cNvPr id="5" name="Table 4"/>
          <p:cNvGraphicFramePr>
            <a:graphicFrameLocks noGrp="1"/>
          </p:cNvGraphicFramePr>
          <p:nvPr>
            <p:extLst>
              <p:ext uri="{D42A27DB-BD31-4B8C-83A1-F6EECF244321}">
                <p14:modId xmlns:p14="http://schemas.microsoft.com/office/powerpoint/2010/main" val="3912765516"/>
              </p:ext>
            </p:extLst>
          </p:nvPr>
        </p:nvGraphicFramePr>
        <p:xfrm>
          <a:off x="1097280" y="2256817"/>
          <a:ext cx="9836609" cy="3482503"/>
        </p:xfrm>
        <a:graphic>
          <a:graphicData uri="http://schemas.openxmlformats.org/drawingml/2006/table">
            <a:tbl>
              <a:tblPr firstRow="1" bandRow="1">
                <a:tableStyleId>{5C22544A-7EE6-4342-B048-85BDC9FD1C3A}</a:tableStyleId>
              </a:tblPr>
              <a:tblGrid>
                <a:gridCol w="2909125">
                  <a:extLst>
                    <a:ext uri="{9D8B030D-6E8A-4147-A177-3AD203B41FA5}">
                      <a16:colId xmlns:a16="http://schemas.microsoft.com/office/drawing/2014/main" val="20000"/>
                    </a:ext>
                  </a:extLst>
                </a:gridCol>
                <a:gridCol w="3648614">
                  <a:extLst>
                    <a:ext uri="{9D8B030D-6E8A-4147-A177-3AD203B41FA5}">
                      <a16:colId xmlns:a16="http://schemas.microsoft.com/office/drawing/2014/main" val="20001"/>
                    </a:ext>
                  </a:extLst>
                </a:gridCol>
                <a:gridCol w="3278870">
                  <a:extLst>
                    <a:ext uri="{9D8B030D-6E8A-4147-A177-3AD203B41FA5}">
                      <a16:colId xmlns:a16="http://schemas.microsoft.com/office/drawing/2014/main" val="20002"/>
                    </a:ext>
                  </a:extLst>
                </a:gridCol>
              </a:tblGrid>
              <a:tr h="1087804">
                <a:tc>
                  <a:txBody>
                    <a:bodyPr/>
                    <a:lstStyle/>
                    <a:p>
                      <a:r>
                        <a:rPr lang="en-US" dirty="0" smtClean="0"/>
                        <a:t>Bivariate</a:t>
                      </a:r>
                      <a:r>
                        <a:rPr lang="en-US" baseline="0" dirty="0" smtClean="0"/>
                        <a:t> </a:t>
                      </a:r>
                      <a:r>
                        <a:rPr lang="en-US" baseline="0" dirty="0" err="1" smtClean="0"/>
                        <a:t>probit</a:t>
                      </a:r>
                      <a:r>
                        <a:rPr lang="en-US" baseline="0" dirty="0" smtClean="0"/>
                        <a:t>: use (0,1)</a:t>
                      </a:r>
                      <a:endParaRPr lang="en-US" dirty="0"/>
                    </a:p>
                  </a:txBody>
                  <a:tcPr/>
                </a:tc>
                <a:tc>
                  <a:txBody>
                    <a:bodyPr/>
                    <a:lstStyle/>
                    <a:p>
                      <a:r>
                        <a:rPr lang="en-US" dirty="0" smtClean="0"/>
                        <a:t>Tobit: intensity</a:t>
                      </a:r>
                      <a:r>
                        <a:rPr lang="en-US" baseline="0" dirty="0" smtClean="0"/>
                        <a:t> of use</a:t>
                      </a:r>
                    </a:p>
                    <a:p>
                      <a:r>
                        <a:rPr lang="en-US" baseline="0" dirty="0" smtClean="0"/>
                        <a:t> (N kg/ha</a:t>
                      </a:r>
                      <a:endParaRPr lang="en-US" dirty="0"/>
                    </a:p>
                  </a:txBody>
                  <a:tcPr/>
                </a:tc>
                <a:tc>
                  <a:txBody>
                    <a:bodyPr/>
                    <a:lstStyle/>
                    <a:p>
                      <a:r>
                        <a:rPr lang="en-US" dirty="0" err="1" smtClean="0"/>
                        <a:t>Cragg</a:t>
                      </a:r>
                      <a:r>
                        <a:rPr lang="en-US" dirty="0" smtClean="0"/>
                        <a:t>:  double hurdle</a:t>
                      </a:r>
                    </a:p>
                    <a:p>
                      <a:r>
                        <a:rPr lang="en-US" dirty="0" smtClean="0"/>
                        <a:t>(0,1) ;</a:t>
                      </a:r>
                      <a:r>
                        <a:rPr lang="en-US" baseline="0" dirty="0" smtClean="0"/>
                        <a:t> N kg/ha &gt; 0</a:t>
                      </a:r>
                      <a:endParaRPr lang="en-US" dirty="0"/>
                    </a:p>
                  </a:txBody>
                  <a:tcPr/>
                </a:tc>
                <a:extLst>
                  <a:ext uri="{0D108BD9-81ED-4DB2-BD59-A6C34878D82A}">
                    <a16:rowId xmlns:a16="http://schemas.microsoft.com/office/drawing/2014/main" val="10000"/>
                  </a:ext>
                </a:extLst>
              </a:tr>
              <a:tr h="882232">
                <a:tc>
                  <a:txBody>
                    <a:bodyPr/>
                    <a:lstStyle/>
                    <a:p>
                      <a:r>
                        <a:rPr lang="en-US" dirty="0" smtClean="0"/>
                        <a:t>Seeming</a:t>
                      </a:r>
                      <a:r>
                        <a:rPr lang="en-US" baseline="0" dirty="0" smtClean="0"/>
                        <a:t>ly unrelated </a:t>
                      </a:r>
                      <a:endParaRPr lang="en-US" dirty="0"/>
                    </a:p>
                  </a:txBody>
                  <a:tcPr/>
                </a:tc>
                <a:tc>
                  <a:txBody>
                    <a:bodyPr/>
                    <a:lstStyle/>
                    <a:p>
                      <a:r>
                        <a:rPr lang="en-US" dirty="0" smtClean="0"/>
                        <a:t>Test</a:t>
                      </a:r>
                      <a:r>
                        <a:rPr lang="en-US" baseline="0" dirty="0" smtClean="0"/>
                        <a:t> endogeneity with Control Function Approach</a:t>
                      </a:r>
                      <a:endParaRPr lang="en-US" dirty="0"/>
                    </a:p>
                  </a:txBody>
                  <a:tcPr/>
                </a:tc>
                <a:tc>
                  <a:txBody>
                    <a:bodyPr/>
                    <a:lstStyle/>
                    <a:p>
                      <a:r>
                        <a:rPr lang="en-US" dirty="0" smtClean="0"/>
                        <a:t>Test if determinants differ</a:t>
                      </a:r>
                      <a:r>
                        <a:rPr lang="en-US" baseline="0" dirty="0" smtClean="0"/>
                        <a:t> between decisions</a:t>
                      </a:r>
                      <a:endParaRPr lang="en-US" dirty="0"/>
                    </a:p>
                  </a:txBody>
                  <a:tcPr/>
                </a:tc>
                <a:extLst>
                  <a:ext uri="{0D108BD9-81ED-4DB2-BD59-A6C34878D82A}">
                    <a16:rowId xmlns:a16="http://schemas.microsoft.com/office/drawing/2014/main" val="10001"/>
                  </a:ext>
                </a:extLst>
              </a:tr>
              <a:tr h="882232">
                <a:tc>
                  <a:txBody>
                    <a:bodyPr/>
                    <a:lstStyle/>
                    <a:p>
                      <a:r>
                        <a:rPr lang="en-US" dirty="0" smtClean="0"/>
                        <a:t>Recursive</a:t>
                      </a:r>
                      <a:endParaRPr lang="en-US" dirty="0"/>
                    </a:p>
                  </a:txBody>
                  <a:tcPr/>
                </a:tc>
                <a:tc>
                  <a:txBody>
                    <a:bodyPr/>
                    <a:lstStyle/>
                    <a:p>
                      <a:r>
                        <a:rPr lang="en-US" dirty="0" smtClean="0"/>
                        <a:t>Instruments</a:t>
                      </a:r>
                      <a:r>
                        <a:rPr lang="en-US" baseline="0" dirty="0" smtClean="0"/>
                        <a:t> collective plot characteristics</a:t>
                      </a:r>
                      <a:endParaRPr lang="en-US" dirty="0"/>
                    </a:p>
                  </a:txBody>
                  <a:tcPr/>
                </a:tc>
                <a:tc>
                  <a:txBody>
                    <a:bodyPr/>
                    <a:lstStyle/>
                    <a:p>
                      <a:r>
                        <a:rPr lang="en-US" dirty="0" smtClean="0"/>
                        <a:t>Bootstrap</a:t>
                      </a:r>
                      <a:r>
                        <a:rPr lang="en-US" baseline="0" dirty="0" smtClean="0"/>
                        <a:t> APEs</a:t>
                      </a:r>
                      <a:endParaRPr lang="en-US" dirty="0"/>
                    </a:p>
                  </a:txBody>
                  <a:tcPr/>
                </a:tc>
                <a:extLst>
                  <a:ext uri="{0D108BD9-81ED-4DB2-BD59-A6C34878D82A}">
                    <a16:rowId xmlns:a16="http://schemas.microsoft.com/office/drawing/2014/main" val="10002"/>
                  </a:ext>
                </a:extLst>
              </a:tr>
              <a:tr h="630235">
                <a:tc>
                  <a:txBody>
                    <a:bodyPr/>
                    <a:lstStyle/>
                    <a:p>
                      <a:r>
                        <a:rPr lang="en-US" dirty="0" err="1" smtClean="0"/>
                        <a:t>Mundlak</a:t>
                      </a:r>
                      <a:r>
                        <a:rPr lang="en-US" dirty="0" smtClean="0"/>
                        <a:t>-Chamberlin</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Mundlak</a:t>
                      </a:r>
                      <a:r>
                        <a:rPr lang="en-US" dirty="0" smtClean="0"/>
                        <a:t>-Chamberlin</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Mundlak</a:t>
                      </a:r>
                      <a:r>
                        <a:rPr lang="en-US" dirty="0" smtClean="0"/>
                        <a:t>-Chamberlin</a:t>
                      </a:r>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88452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Descriptive Statistics</a:t>
            </a:r>
            <a:endParaRPr lang="en-US" b="1" dirty="0"/>
          </a:p>
        </p:txBody>
      </p:sp>
      <p:pic>
        <p:nvPicPr>
          <p:cNvPr id="10" name="Content Placeholder 9"/>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038685" y="2043098"/>
            <a:ext cx="5116995" cy="3876040"/>
          </a:xfrm>
          <a:prstGeom prst="rect">
            <a:avLst/>
          </a:prstGeom>
          <a:noFill/>
          <a:extLst/>
        </p:spPr>
      </p:pic>
      <p:graphicFrame>
        <p:nvGraphicFramePr>
          <p:cNvPr id="6" name="Table 5"/>
          <p:cNvGraphicFramePr>
            <a:graphicFrameLocks noGrp="1"/>
          </p:cNvGraphicFramePr>
          <p:nvPr>
            <p:extLst>
              <p:ext uri="{D42A27DB-BD31-4B8C-83A1-F6EECF244321}">
                <p14:modId xmlns:p14="http://schemas.microsoft.com/office/powerpoint/2010/main" val="862223858"/>
              </p:ext>
            </p:extLst>
          </p:nvPr>
        </p:nvGraphicFramePr>
        <p:xfrm>
          <a:off x="1206229" y="2043098"/>
          <a:ext cx="3891065" cy="3876040"/>
        </p:xfrm>
        <a:graphic>
          <a:graphicData uri="http://schemas.openxmlformats.org/drawingml/2006/table">
            <a:tbl>
              <a:tblPr firstRow="1" bandRow="1">
                <a:tableStyleId>{5C22544A-7EE6-4342-B048-85BDC9FD1C3A}</a:tableStyleId>
              </a:tblPr>
              <a:tblGrid>
                <a:gridCol w="2387928">
                  <a:extLst>
                    <a:ext uri="{9D8B030D-6E8A-4147-A177-3AD203B41FA5}">
                      <a16:colId xmlns:a16="http://schemas.microsoft.com/office/drawing/2014/main" val="20000"/>
                    </a:ext>
                  </a:extLst>
                </a:gridCol>
                <a:gridCol w="1503137">
                  <a:extLst>
                    <a:ext uri="{9D8B030D-6E8A-4147-A177-3AD203B41FA5}">
                      <a16:colId xmlns:a16="http://schemas.microsoft.com/office/drawing/2014/main" val="20001"/>
                    </a:ext>
                  </a:extLst>
                </a:gridCol>
              </a:tblGrid>
              <a:tr h="370840">
                <a:tc>
                  <a:txBody>
                    <a:bodyPr/>
                    <a:lstStyle/>
                    <a:p>
                      <a:r>
                        <a:rPr lang="en-US" dirty="0" smtClean="0">
                          <a:solidFill>
                            <a:sysClr val="windowText" lastClr="000000"/>
                          </a:solidFill>
                        </a:rPr>
                        <a:t>Probability</a:t>
                      </a:r>
                      <a:r>
                        <a:rPr lang="en-US" baseline="0" dirty="0" smtClean="0">
                          <a:solidFill>
                            <a:sysClr val="windowText" lastClr="000000"/>
                          </a:solidFill>
                        </a:rPr>
                        <a:t> of </a:t>
                      </a:r>
                      <a:r>
                        <a:rPr lang="en-US" baseline="0" smtClean="0">
                          <a:solidFill>
                            <a:sysClr val="windowText" lastClr="000000"/>
                          </a:solidFill>
                        </a:rPr>
                        <a:t>use**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r>
                        <a:rPr lang="en-US" dirty="0" smtClean="0"/>
                        <a:t>       Collective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n-US" sz="1800" kern="1200" dirty="0" smtClean="0">
                          <a:solidFill>
                            <a:schemeClr val="tx1"/>
                          </a:solidFill>
                          <a:latin typeface="+mn-lt"/>
                          <a:ea typeface="+mn-ea"/>
                          <a:cs typeface="+mn-cs"/>
                        </a:rPr>
                        <a:t> 46%</a:t>
                      </a:r>
                      <a:endParaRPr lang="en-US" sz="18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r>
                        <a:rPr lang="en-US" dirty="0" smtClean="0"/>
                        <a:t>       Individual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n-US" sz="1800" kern="1200" dirty="0" smtClean="0">
                          <a:solidFill>
                            <a:schemeClr val="tx1"/>
                          </a:solidFill>
                          <a:latin typeface="+mn-lt"/>
                          <a:ea typeface="+mn-ea"/>
                          <a:cs typeface="+mn-cs"/>
                        </a:rPr>
                        <a:t> 39%</a:t>
                      </a:r>
                      <a:endParaRPr lang="en-US" sz="18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r>
                        <a:rPr lang="en-US" b="1" dirty="0" smtClean="0"/>
                        <a:t>Unconditional</a:t>
                      </a:r>
                      <a:r>
                        <a:rPr lang="en-US" b="1" baseline="0" dirty="0" smtClean="0"/>
                        <a:t> mean</a:t>
                      </a:r>
                    </a:p>
                    <a:p>
                      <a:r>
                        <a:rPr lang="en-US" b="1" baseline="0" dirty="0" smtClean="0"/>
                        <a:t> (N kg/ha)</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endParaRPr lang="en-US" sz="18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0840">
                <a:tc>
                  <a:txBody>
                    <a:bodyPr/>
                    <a:lstStyle/>
                    <a:p>
                      <a:r>
                        <a:rPr lang="en-US" dirty="0" smtClean="0"/>
                        <a:t>       Collective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n-US" sz="1800" kern="1200" dirty="0" smtClean="0">
                          <a:solidFill>
                            <a:schemeClr val="dk1"/>
                          </a:solidFill>
                          <a:latin typeface="+mn-lt"/>
                          <a:ea typeface="+mn-ea"/>
                          <a:cs typeface="+mn-cs"/>
                        </a:rPr>
                        <a:t>  20 kg/ha</a:t>
                      </a:r>
                      <a:endParaRPr lang="en-US" sz="18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0840">
                <a:tc>
                  <a:txBody>
                    <a:bodyPr/>
                    <a:lstStyle/>
                    <a:p>
                      <a:r>
                        <a:rPr lang="en-US" dirty="0" smtClean="0"/>
                        <a:t>       Individual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n-US" sz="1800" kern="1200" dirty="0" smtClean="0">
                          <a:solidFill>
                            <a:schemeClr val="dk1"/>
                          </a:solidFill>
                          <a:latin typeface="+mn-lt"/>
                          <a:ea typeface="+mn-ea"/>
                          <a:cs typeface="+mn-cs"/>
                        </a:rPr>
                        <a:t>25</a:t>
                      </a:r>
                      <a:r>
                        <a:rPr lang="en-US" sz="1800" kern="1200" baseline="0" dirty="0" smtClean="0">
                          <a:solidFill>
                            <a:schemeClr val="dk1"/>
                          </a:solidFill>
                          <a:latin typeface="+mn-lt"/>
                          <a:ea typeface="+mn-ea"/>
                          <a:cs typeface="+mn-cs"/>
                        </a:rPr>
                        <a:t> </a:t>
                      </a:r>
                      <a:r>
                        <a:rPr lang="en-US" sz="1800" kern="1200" dirty="0" smtClean="0">
                          <a:solidFill>
                            <a:schemeClr val="dk1"/>
                          </a:solidFill>
                          <a:latin typeface="+mn-lt"/>
                          <a:ea typeface="+mn-ea"/>
                          <a:cs typeface="+mn-cs"/>
                        </a:rPr>
                        <a:t>kg/ha</a:t>
                      </a:r>
                      <a:endParaRPr lang="en-US" sz="18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0840">
                <a:tc>
                  <a:txBody>
                    <a:bodyPr/>
                    <a:lstStyle/>
                    <a:p>
                      <a:r>
                        <a:rPr lang="en-US" b="1" dirty="0" smtClean="0"/>
                        <a:t>Conditional</a:t>
                      </a:r>
                      <a:r>
                        <a:rPr lang="en-US" b="1" baseline="0" dirty="0" smtClean="0"/>
                        <a:t> mean</a:t>
                      </a:r>
                    </a:p>
                    <a:p>
                      <a:r>
                        <a:rPr lang="en-US" b="1" baseline="0" dirty="0" smtClean="0"/>
                        <a:t>(N kg/ha) ***</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endParaRPr lang="en-US" sz="18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70840">
                <a:tc>
                  <a:txBody>
                    <a:bodyPr/>
                    <a:lstStyle/>
                    <a:p>
                      <a:r>
                        <a:rPr lang="en-US" dirty="0" smtClean="0"/>
                        <a:t>       Collective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43 kg/ha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0840">
                <a:tc>
                  <a:txBody>
                    <a:bodyPr/>
                    <a:lstStyle/>
                    <a:p>
                      <a:r>
                        <a:rPr lang="en-US" dirty="0" smtClean="0"/>
                        <a:t>        Individual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65 kg/ha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8120947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mt="41000"/>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Econometric Results: Bivariate </a:t>
            </a:r>
            <a:r>
              <a:rPr lang="en-US" b="1" dirty="0" err="1" smtClean="0"/>
              <a:t>probit</a:t>
            </a:r>
            <a:endParaRPr lang="en-US" b="1" dirty="0"/>
          </a:p>
        </p:txBody>
      </p:sp>
      <p:sp>
        <p:nvSpPr>
          <p:cNvPr id="4" name="Content Placeholder 3"/>
          <p:cNvSpPr>
            <a:spLocks noGrp="1"/>
          </p:cNvSpPr>
          <p:nvPr>
            <p:ph idx="1"/>
          </p:nvPr>
        </p:nvSpPr>
        <p:spPr>
          <a:noFill/>
        </p:spPr>
        <p:txBody>
          <a:bodyPr>
            <a:normAutofit fontScale="85000" lnSpcReduction="10000"/>
          </a:bodyPr>
          <a:lstStyle/>
          <a:p>
            <a:r>
              <a:rPr lang="en-US" sz="2600" b="1" dirty="0" smtClean="0">
                <a:solidFill>
                  <a:schemeClr val="accent5"/>
                </a:solidFill>
              </a:rPr>
              <a:t>1</a:t>
            </a:r>
            <a:r>
              <a:rPr lang="en-US" i="1" dirty="0" smtClean="0"/>
              <a:t>. </a:t>
            </a:r>
            <a:r>
              <a:rPr lang="en-US" sz="2600" dirty="0" smtClean="0"/>
              <a:t>Statistical tests support independent, recursive models</a:t>
            </a:r>
          </a:p>
          <a:p>
            <a:endParaRPr lang="en-US" sz="2600" dirty="0" smtClean="0"/>
          </a:p>
          <a:p>
            <a:pPr>
              <a:lnSpc>
                <a:spcPct val="120000"/>
              </a:lnSpc>
              <a:spcBef>
                <a:spcPts val="0"/>
              </a:spcBef>
              <a:spcAft>
                <a:spcPts val="0"/>
              </a:spcAft>
              <a:buFont typeface="Wingdings" panose="05000000000000000000" pitchFamily="2" charset="2"/>
              <a:buChar char="§"/>
            </a:pPr>
            <a:r>
              <a:rPr lang="en-US" sz="2600" dirty="0" smtClean="0"/>
              <a:t> Adoption of fertilizer on collective plot raises adoption on individual plots by 0.32 </a:t>
            </a:r>
          </a:p>
          <a:p>
            <a:pPr>
              <a:lnSpc>
                <a:spcPct val="120000"/>
              </a:lnSpc>
              <a:spcBef>
                <a:spcPts val="0"/>
              </a:spcBef>
              <a:spcAft>
                <a:spcPts val="0"/>
              </a:spcAft>
              <a:buFont typeface="Wingdings" panose="05000000000000000000" pitchFamily="2" charset="2"/>
              <a:buChar char="§"/>
            </a:pPr>
            <a:r>
              <a:rPr lang="en-US" sz="2600" dirty="0"/>
              <a:t> </a:t>
            </a:r>
            <a:r>
              <a:rPr lang="en-US" sz="2600" dirty="0" smtClean="0"/>
              <a:t>Adoption of fertilizer on individual plots does not affect adoption on collective plots</a:t>
            </a:r>
          </a:p>
          <a:p>
            <a:pPr>
              <a:lnSpc>
                <a:spcPct val="120000"/>
              </a:lnSpc>
              <a:spcBef>
                <a:spcPts val="0"/>
              </a:spcBef>
              <a:spcAft>
                <a:spcPts val="0"/>
              </a:spcAft>
              <a:buFont typeface="Wingdings" panose="05000000000000000000" pitchFamily="2" charset="2"/>
              <a:buChar char="§"/>
            </a:pPr>
            <a:endParaRPr lang="en-US" sz="2600" dirty="0" smtClean="0"/>
          </a:p>
          <a:p>
            <a:pPr marL="0" indent="0">
              <a:buNone/>
            </a:pPr>
            <a:r>
              <a:rPr lang="en-US" sz="2600" b="1" dirty="0" smtClean="0">
                <a:solidFill>
                  <a:schemeClr val="accent5"/>
                </a:solidFill>
              </a:rPr>
              <a:t> 2. </a:t>
            </a:r>
            <a:r>
              <a:rPr lang="en-US" sz="2600" dirty="0" smtClean="0"/>
              <a:t>Other significant factors</a:t>
            </a:r>
          </a:p>
          <a:p>
            <a:pPr marL="0" indent="0">
              <a:buNone/>
            </a:pPr>
            <a:endParaRPr lang="en-US" sz="2600" dirty="0" smtClean="0"/>
          </a:p>
          <a:p>
            <a:pPr>
              <a:lnSpc>
                <a:spcPct val="120000"/>
              </a:lnSpc>
              <a:spcBef>
                <a:spcPts val="0"/>
              </a:spcBef>
              <a:spcAft>
                <a:spcPts val="0"/>
              </a:spcAft>
              <a:buFont typeface="Wingdings" panose="05000000000000000000" pitchFamily="2" charset="2"/>
              <a:buChar char="§"/>
            </a:pPr>
            <a:r>
              <a:rPr lang="en-US" sz="2600" dirty="0" smtClean="0"/>
              <a:t>Collective plots: plot manager married, younger; family member education; plot characteristics, extension contact, credit access </a:t>
            </a:r>
          </a:p>
          <a:p>
            <a:pPr>
              <a:lnSpc>
                <a:spcPct val="120000"/>
              </a:lnSpc>
              <a:spcBef>
                <a:spcPts val="0"/>
              </a:spcBef>
              <a:spcAft>
                <a:spcPts val="0"/>
              </a:spcAft>
              <a:buFont typeface="Wingdings" panose="05000000000000000000" pitchFamily="2" charset="2"/>
              <a:buChar char="§"/>
            </a:pPr>
            <a:r>
              <a:rPr lang="en-US" sz="2600" dirty="0" smtClean="0"/>
              <a:t>Individual plots: plot characteristics, number of agro-dealers in province</a:t>
            </a:r>
          </a:p>
          <a:p>
            <a:endParaRPr lang="en-US" i="1" dirty="0"/>
          </a:p>
        </p:txBody>
      </p:sp>
    </p:spTree>
    <p:extLst>
      <p:ext uri="{BB962C8B-B14F-4D97-AF65-F5344CB8AC3E}">
        <p14:creationId xmlns:p14="http://schemas.microsoft.com/office/powerpoint/2010/main" val="37448237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2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Econometric Results: Tobit </a:t>
            </a:r>
            <a:endParaRPr lang="en-US" b="1" dirty="0">
              <a:solidFill>
                <a:schemeClr val="tx1"/>
              </a:solidFill>
            </a:endParaRPr>
          </a:p>
        </p:txBody>
      </p:sp>
      <p:sp>
        <p:nvSpPr>
          <p:cNvPr id="3" name="Content Placeholder 2"/>
          <p:cNvSpPr>
            <a:spLocks noGrp="1"/>
          </p:cNvSpPr>
          <p:nvPr>
            <p:ph idx="1"/>
          </p:nvPr>
        </p:nvSpPr>
        <p:spPr>
          <a:xfrm>
            <a:off x="1097280" y="1833034"/>
            <a:ext cx="10396220" cy="4023360"/>
          </a:xfrm>
          <a:blipFill dpi="0" rotWithShape="1">
            <a:blip r:embed="rId4">
              <a:alphaModFix amt="0"/>
            </a:blip>
            <a:srcRect/>
            <a:tile tx="0" ty="0" sx="100000" sy="100000" flip="none" algn="tl"/>
          </a:blipFill>
        </p:spPr>
        <p:txBody>
          <a:bodyPr>
            <a:normAutofit fontScale="92500"/>
          </a:bodyPr>
          <a:lstStyle/>
          <a:p>
            <a:pPr lvl="1"/>
            <a:endParaRPr lang="en-US" dirty="0"/>
          </a:p>
          <a:p>
            <a:pPr lvl="1"/>
            <a:endParaRPr lang="en-US" dirty="0" smtClean="0"/>
          </a:p>
          <a:p>
            <a:pPr lvl="1"/>
            <a:r>
              <a:rPr lang="en-US" sz="3200" b="1" dirty="0" smtClean="0">
                <a:solidFill>
                  <a:schemeClr val="tx1"/>
                </a:solidFill>
              </a:rPr>
              <a:t>Fertilizer use on collective fields can be treated as exogenous in the fertilizer use model for individual fields</a:t>
            </a:r>
          </a:p>
          <a:p>
            <a:pPr lvl="1"/>
            <a:endParaRPr lang="en-US" sz="3200" b="1" dirty="0" smtClean="0">
              <a:solidFill>
                <a:schemeClr val="tx1"/>
              </a:solidFill>
            </a:endParaRPr>
          </a:p>
          <a:p>
            <a:pPr lvl="1"/>
            <a:r>
              <a:rPr lang="en-US" sz="3200" b="1" dirty="0" smtClean="0">
                <a:solidFill>
                  <a:schemeClr val="tx1"/>
                </a:solidFill>
              </a:rPr>
              <a:t>The </a:t>
            </a:r>
            <a:r>
              <a:rPr lang="en-US" sz="3200" b="1" dirty="0">
                <a:solidFill>
                  <a:schemeClr val="tx1"/>
                </a:solidFill>
              </a:rPr>
              <a:t>marginal effect of fertilizer applied to collective fields on use rates applied to individual fields is 0.19 </a:t>
            </a:r>
            <a:r>
              <a:rPr lang="en-US" sz="3200" b="1" dirty="0" smtClean="0">
                <a:solidFill>
                  <a:schemeClr val="tx1"/>
                </a:solidFill>
              </a:rPr>
              <a:t>N nutrient </a:t>
            </a:r>
            <a:r>
              <a:rPr lang="en-US" sz="3200" b="1" dirty="0" err="1" smtClean="0">
                <a:solidFill>
                  <a:schemeClr val="tx1"/>
                </a:solidFill>
              </a:rPr>
              <a:t>kgs</a:t>
            </a:r>
            <a:r>
              <a:rPr lang="en-US" sz="3200" b="1" dirty="0" smtClean="0">
                <a:solidFill>
                  <a:schemeClr val="tx1"/>
                </a:solidFill>
              </a:rPr>
              <a:t>/ha</a:t>
            </a:r>
          </a:p>
          <a:p>
            <a:pPr lvl="1"/>
            <a:endParaRPr lang="en-US" sz="3200" b="1" dirty="0">
              <a:solidFill>
                <a:schemeClr val="tx1"/>
              </a:solidFill>
            </a:endParaRPr>
          </a:p>
          <a:p>
            <a:pPr lvl="1"/>
            <a:r>
              <a:rPr lang="en-US" sz="3200" b="1" dirty="0" smtClean="0">
                <a:solidFill>
                  <a:schemeClr val="tx1"/>
                </a:solidFill>
              </a:rPr>
              <a:t>Fertilizer use unequal  </a:t>
            </a:r>
            <a:endParaRPr lang="en-US" sz="3200" b="1" dirty="0">
              <a:solidFill>
                <a:schemeClr val="tx1"/>
              </a:solidFill>
            </a:endParaRPr>
          </a:p>
        </p:txBody>
      </p:sp>
    </p:spTree>
    <p:extLst>
      <p:ext uri="{BB962C8B-B14F-4D97-AF65-F5344CB8AC3E}">
        <p14:creationId xmlns:p14="http://schemas.microsoft.com/office/powerpoint/2010/main" val="15924017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8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Econometric Results: </a:t>
            </a:r>
            <a:r>
              <a:rPr lang="en-US" b="1" dirty="0" err="1" smtClean="0"/>
              <a:t>Cragg</a:t>
            </a:r>
            <a:r>
              <a:rPr lang="en-US" b="1" dirty="0" smtClean="0"/>
              <a:t> </a:t>
            </a:r>
            <a:endParaRPr lang="en-US" b="1" dirty="0"/>
          </a:p>
        </p:txBody>
      </p:sp>
      <p:sp>
        <p:nvSpPr>
          <p:cNvPr id="3" name="Content Placeholder 2"/>
          <p:cNvSpPr>
            <a:spLocks noGrp="1"/>
          </p:cNvSpPr>
          <p:nvPr>
            <p:ph idx="1"/>
          </p:nvPr>
        </p:nvSpPr>
        <p:spPr>
          <a:xfrm>
            <a:off x="1097280" y="1833034"/>
            <a:ext cx="10396220" cy="4023360"/>
          </a:xfrm>
        </p:spPr>
        <p:txBody>
          <a:bodyPr>
            <a:normAutofit/>
          </a:bodyPr>
          <a:lstStyle/>
          <a:p>
            <a:pPr lvl="1"/>
            <a:endParaRPr lang="en-US" dirty="0" smtClean="0"/>
          </a:p>
          <a:p>
            <a:pPr lvl="1">
              <a:buClr>
                <a:schemeClr val="accent1">
                  <a:lumMod val="50000"/>
                </a:schemeClr>
              </a:buClr>
              <a:buFont typeface="Wingdings" panose="05000000000000000000" pitchFamily="2" charset="2"/>
              <a:buChar char="§"/>
            </a:pPr>
            <a:r>
              <a:rPr lang="en-US" sz="2800" dirty="0" smtClean="0"/>
              <a:t> </a:t>
            </a:r>
            <a:r>
              <a:rPr lang="en-US" sz="2800" b="1" dirty="0" smtClean="0"/>
              <a:t>fertilizer use on collective fields exogenous  in individual model</a:t>
            </a:r>
          </a:p>
          <a:p>
            <a:pPr lvl="1">
              <a:buClr>
                <a:schemeClr val="accent1">
                  <a:lumMod val="50000"/>
                </a:schemeClr>
              </a:buClr>
              <a:buFont typeface="Wingdings" panose="05000000000000000000" pitchFamily="2" charset="2"/>
              <a:buChar char="§"/>
            </a:pPr>
            <a:r>
              <a:rPr lang="en-US" sz="2800" b="1" dirty="0" smtClean="0"/>
              <a:t> positive effect of fertilizer use in collective fields on decision to use and intensity of use in individual fields</a:t>
            </a:r>
          </a:p>
          <a:p>
            <a:pPr lvl="1">
              <a:buClr>
                <a:schemeClr val="accent1">
                  <a:lumMod val="50000"/>
                </a:schemeClr>
              </a:buClr>
              <a:buFont typeface="Wingdings" panose="05000000000000000000" pitchFamily="2" charset="2"/>
              <a:buChar char="§"/>
            </a:pPr>
            <a:r>
              <a:rPr lang="en-US" sz="2800" b="1" dirty="0"/>
              <a:t> </a:t>
            </a:r>
            <a:r>
              <a:rPr lang="en-US" sz="2800" b="1" dirty="0" smtClean="0"/>
              <a:t>determinants differ between use and intensity-of-use decisions:</a:t>
            </a:r>
          </a:p>
          <a:p>
            <a:pPr lvl="1">
              <a:buClr>
                <a:schemeClr val="accent1">
                  <a:lumMod val="50000"/>
                </a:schemeClr>
              </a:buClr>
              <a:buFont typeface="Wingdings" panose="05000000000000000000" pitchFamily="2" charset="2"/>
              <a:buChar char="§"/>
            </a:pPr>
            <a:endParaRPr lang="en-US" sz="2800" b="1" dirty="0"/>
          </a:p>
          <a:p>
            <a:pPr lvl="2">
              <a:buClr>
                <a:schemeClr val="accent1">
                  <a:lumMod val="50000"/>
                </a:schemeClr>
              </a:buClr>
              <a:buFont typeface="Wingdings" panose="05000000000000000000" pitchFamily="2" charset="2"/>
              <a:buChar char="§"/>
            </a:pPr>
            <a:r>
              <a:rPr lang="en-US" sz="2000" b="1" dirty="0" smtClean="0"/>
              <a:t>Distance to plot, plot size lower intensity but increases likelihood of use </a:t>
            </a:r>
          </a:p>
          <a:p>
            <a:pPr lvl="2">
              <a:buClr>
                <a:schemeClr val="accent1">
                  <a:lumMod val="50000"/>
                </a:schemeClr>
              </a:buClr>
              <a:buFont typeface="Wingdings" panose="05000000000000000000" pitchFamily="2" charset="2"/>
              <a:buChar char="§"/>
            </a:pPr>
            <a:r>
              <a:rPr lang="en-US" sz="2000" b="1" dirty="0" smtClean="0"/>
              <a:t>Rainfall important in intensity of use</a:t>
            </a:r>
          </a:p>
          <a:p>
            <a:pPr lvl="2">
              <a:buClr>
                <a:schemeClr val="accent1">
                  <a:lumMod val="50000"/>
                </a:schemeClr>
              </a:buClr>
              <a:buFont typeface="Wingdings" panose="05000000000000000000" pitchFamily="2" charset="2"/>
              <a:buChar char="§"/>
            </a:pPr>
            <a:r>
              <a:rPr lang="en-US" sz="2000" b="1" dirty="0" smtClean="0"/>
              <a:t>Extension contact important in likelihood of use</a:t>
            </a:r>
          </a:p>
          <a:p>
            <a:pPr lvl="1">
              <a:buClr>
                <a:schemeClr val="accent1">
                  <a:lumMod val="50000"/>
                </a:schemeClr>
              </a:buClr>
              <a:buFont typeface="Wingdings" panose="05000000000000000000" pitchFamily="2" charset="2"/>
              <a:buChar char="§"/>
            </a:pPr>
            <a:endParaRPr lang="en-US" sz="2800" b="1" dirty="0" smtClean="0"/>
          </a:p>
          <a:p>
            <a:pPr lvl="1">
              <a:buClr>
                <a:schemeClr val="accent1">
                  <a:lumMod val="50000"/>
                </a:schemeClr>
              </a:buClr>
              <a:buFont typeface="Wingdings" panose="05000000000000000000" pitchFamily="2" charset="2"/>
              <a:buChar char="§"/>
            </a:pPr>
            <a:endParaRPr lang="en-US" sz="2400" dirty="0"/>
          </a:p>
        </p:txBody>
      </p:sp>
    </p:spTree>
    <p:extLst>
      <p:ext uri="{BB962C8B-B14F-4D97-AF65-F5344CB8AC3E}">
        <p14:creationId xmlns:p14="http://schemas.microsoft.com/office/powerpoint/2010/main" val="14301150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1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Conclusions</a:t>
            </a:r>
            <a:endParaRPr lang="en-US" b="1" dirty="0"/>
          </a:p>
        </p:txBody>
      </p:sp>
      <p:sp>
        <p:nvSpPr>
          <p:cNvPr id="3" name="Content Placeholder 2"/>
          <p:cNvSpPr>
            <a:spLocks noGrp="1"/>
          </p:cNvSpPr>
          <p:nvPr>
            <p:ph idx="1"/>
          </p:nvPr>
        </p:nvSpPr>
        <p:spPr>
          <a:xfrm>
            <a:off x="1097280" y="1845733"/>
            <a:ext cx="10574020" cy="4495105"/>
          </a:xfrm>
        </p:spPr>
        <p:txBody>
          <a:bodyPr>
            <a:normAutofit/>
          </a:bodyPr>
          <a:lstStyle/>
          <a:p>
            <a:pPr>
              <a:buClr>
                <a:schemeClr val="accent1">
                  <a:lumMod val="50000"/>
                </a:schemeClr>
              </a:buClr>
              <a:buFont typeface="Wingdings" panose="05000000000000000000" pitchFamily="2" charset="2"/>
              <a:buChar char="§"/>
            </a:pPr>
            <a:r>
              <a:rPr lang="en-US" sz="2800" dirty="0" smtClean="0"/>
              <a:t>Fertilizer use on collective plots recursively and positively affects the likelihood of use and intensity of use on individual plots</a:t>
            </a:r>
          </a:p>
          <a:p>
            <a:pPr>
              <a:buClr>
                <a:schemeClr val="accent1">
                  <a:lumMod val="50000"/>
                </a:schemeClr>
              </a:buClr>
              <a:buFont typeface="Wingdings" panose="05000000000000000000" pitchFamily="2" charset="2"/>
              <a:buChar char="§"/>
            </a:pPr>
            <a:r>
              <a:rPr lang="en-US" sz="2800" dirty="0"/>
              <a:t>  </a:t>
            </a:r>
            <a:r>
              <a:rPr lang="en-US" sz="2800" dirty="0" smtClean="0"/>
              <a:t>Coefficient values suggest that fertilizer is not equally distributed across plots, ceteris paribus</a:t>
            </a:r>
          </a:p>
        </p:txBody>
      </p:sp>
    </p:spTree>
    <p:extLst>
      <p:ext uri="{BB962C8B-B14F-4D97-AF65-F5344CB8AC3E}">
        <p14:creationId xmlns:p14="http://schemas.microsoft.com/office/powerpoint/2010/main" val="29939394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Policy Implications</a:t>
            </a:r>
            <a:endParaRPr lang="en-US" b="1" dirty="0">
              <a:solidFill>
                <a:schemeClr val="bg1"/>
              </a:solidFill>
            </a:endParaRPr>
          </a:p>
        </p:txBody>
      </p:sp>
      <p:sp>
        <p:nvSpPr>
          <p:cNvPr id="3" name="Content Placeholder 2"/>
          <p:cNvSpPr>
            <a:spLocks noGrp="1"/>
          </p:cNvSpPr>
          <p:nvPr>
            <p:ph idx="1"/>
          </p:nvPr>
        </p:nvSpPr>
        <p:spPr>
          <a:xfrm>
            <a:off x="1097280" y="2159539"/>
            <a:ext cx="10058400" cy="4086833"/>
          </a:xfrm>
          <a:noFill/>
        </p:spPr>
        <p:txBody>
          <a:bodyPr>
            <a:normAutofit/>
          </a:bodyPr>
          <a:lstStyle/>
          <a:p>
            <a:endParaRPr lang="en-US" dirty="0" smtClean="0"/>
          </a:p>
          <a:p>
            <a:r>
              <a:rPr lang="en-US" sz="2400" dirty="0" smtClean="0">
                <a:solidFill>
                  <a:schemeClr val="bg1"/>
                </a:solidFill>
              </a:rPr>
              <a:t>“Trickle down” within households, and the strong effect of credit and extension on fertilizer use in collective fields, supports targeting heads as cost-effective</a:t>
            </a:r>
          </a:p>
          <a:p>
            <a:endParaRPr lang="en-US" sz="2400" dirty="0">
              <a:solidFill>
                <a:schemeClr val="bg1"/>
              </a:solidFill>
            </a:endParaRPr>
          </a:p>
          <a:p>
            <a:r>
              <a:rPr lang="en-US" sz="2400" dirty="0" smtClean="0">
                <a:solidFill>
                  <a:schemeClr val="bg1"/>
                </a:solidFill>
              </a:rPr>
              <a:t>Unequal distribution of fertilizer across plots indicates that other strategies might better serve goals such as reducing migration of young men and women. </a:t>
            </a:r>
          </a:p>
          <a:p>
            <a:endParaRPr lang="en-US" sz="2400" b="1" dirty="0">
              <a:solidFill>
                <a:schemeClr val="bg1"/>
              </a:solidFill>
            </a:endParaRPr>
          </a:p>
          <a:p>
            <a:endParaRPr lang="en-US" dirty="0"/>
          </a:p>
        </p:txBody>
      </p:sp>
    </p:spTree>
    <p:extLst>
      <p:ext uri="{BB962C8B-B14F-4D97-AF65-F5344CB8AC3E}">
        <p14:creationId xmlns:p14="http://schemas.microsoft.com/office/powerpoint/2010/main" val="25299467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blipFill dpi="0" rotWithShape="1">
            <a:blip r:embed="rId4">
              <a:alphaModFix amt="25000"/>
            </a:blip>
            <a:srcRect/>
            <a:tile tx="0" ty="0" sx="100000" sy="100000" flip="none" algn="tl"/>
          </a:blipFill>
        </p:spPr>
        <p:txBody>
          <a:bodyPr/>
          <a:lstStyle/>
          <a:p>
            <a:r>
              <a:rPr lang="en-US" b="1" dirty="0" smtClean="0">
                <a:solidFill>
                  <a:schemeClr val="bg1"/>
                </a:solidFill>
              </a:rPr>
              <a:t>Motivation</a:t>
            </a:r>
            <a:endParaRPr lang="en-US" b="1" dirty="0">
              <a:solidFill>
                <a:schemeClr val="bg1"/>
              </a:solidFill>
            </a:endParaRPr>
          </a:p>
        </p:txBody>
      </p:sp>
      <p:sp>
        <p:nvSpPr>
          <p:cNvPr id="3" name="Content Placeholder 2"/>
          <p:cNvSpPr>
            <a:spLocks noGrp="1"/>
          </p:cNvSpPr>
          <p:nvPr>
            <p:ph idx="1"/>
          </p:nvPr>
        </p:nvSpPr>
        <p:spPr>
          <a:xfrm>
            <a:off x="1097280" y="2009020"/>
            <a:ext cx="10058399" cy="4023360"/>
          </a:xfrm>
        </p:spPr>
        <p:txBody>
          <a:bodyPr>
            <a:normAutofit/>
          </a:bodyPr>
          <a:lstStyle/>
          <a:p>
            <a:endParaRPr lang="en-US" dirty="0" smtClean="0"/>
          </a:p>
          <a:p>
            <a:pPr>
              <a:lnSpc>
                <a:spcPct val="100000"/>
              </a:lnSpc>
              <a:spcBef>
                <a:spcPts val="0"/>
              </a:spcBef>
              <a:spcAft>
                <a:spcPts val="0"/>
              </a:spcAft>
            </a:pPr>
            <a:r>
              <a:rPr lang="en-US" sz="2400" b="1" dirty="0" smtClean="0">
                <a:solidFill>
                  <a:schemeClr val="bg1"/>
                </a:solidFill>
              </a:rPr>
              <a:t>Dryland cereal production in the </a:t>
            </a:r>
            <a:r>
              <a:rPr lang="en-US" sz="2400" b="1" dirty="0" err="1" smtClean="0">
                <a:solidFill>
                  <a:schemeClr val="bg1"/>
                </a:solidFill>
              </a:rPr>
              <a:t>Sudano-Sahelian</a:t>
            </a:r>
            <a:r>
              <a:rPr lang="en-US" sz="2400" b="1" dirty="0" smtClean="0">
                <a:solidFill>
                  <a:schemeClr val="bg1"/>
                </a:solidFill>
              </a:rPr>
              <a:t> region is high risk.</a:t>
            </a:r>
          </a:p>
          <a:p>
            <a:pPr>
              <a:lnSpc>
                <a:spcPct val="100000"/>
              </a:lnSpc>
              <a:spcBef>
                <a:spcPts val="0"/>
              </a:spcBef>
              <a:spcAft>
                <a:spcPts val="0"/>
              </a:spcAft>
            </a:pPr>
            <a:endParaRPr lang="en-US" sz="2400" b="1" dirty="0">
              <a:solidFill>
                <a:schemeClr val="bg1"/>
              </a:solidFill>
            </a:endParaRPr>
          </a:p>
          <a:p>
            <a:pPr>
              <a:lnSpc>
                <a:spcPct val="100000"/>
              </a:lnSpc>
              <a:spcBef>
                <a:spcPts val="0"/>
              </a:spcBef>
              <a:spcAft>
                <a:spcPts val="0"/>
              </a:spcAft>
            </a:pPr>
            <a:r>
              <a:rPr lang="en-US" sz="2400" b="1" dirty="0" smtClean="0">
                <a:solidFill>
                  <a:schemeClr val="bg1"/>
                </a:solidFill>
              </a:rPr>
              <a:t>Household farm production </a:t>
            </a:r>
            <a:r>
              <a:rPr lang="en-US" sz="2400" b="1" dirty="0">
                <a:solidFill>
                  <a:schemeClr val="bg1"/>
                </a:solidFill>
              </a:rPr>
              <a:t>is </a:t>
            </a:r>
            <a:r>
              <a:rPr lang="en-US" sz="2400" b="1" dirty="0" smtClean="0">
                <a:solidFill>
                  <a:schemeClr val="bg1"/>
                </a:solidFill>
              </a:rPr>
              <a:t>organized </a:t>
            </a:r>
            <a:r>
              <a:rPr lang="en-US" sz="2400" b="1" dirty="0">
                <a:solidFill>
                  <a:schemeClr val="bg1"/>
                </a:solidFill>
              </a:rPr>
              <a:t>collectively </a:t>
            </a:r>
            <a:r>
              <a:rPr lang="en-US" sz="2400" b="1" dirty="0" smtClean="0">
                <a:solidFill>
                  <a:schemeClr val="bg1"/>
                </a:solidFill>
              </a:rPr>
              <a:t>under the leadership of </a:t>
            </a:r>
            <a:r>
              <a:rPr lang="en-US" sz="2400" b="1" dirty="0">
                <a:solidFill>
                  <a:schemeClr val="bg1"/>
                </a:solidFill>
              </a:rPr>
              <a:t>a senior head who also </a:t>
            </a:r>
            <a:r>
              <a:rPr lang="en-US" sz="2400" b="1" dirty="0" smtClean="0">
                <a:solidFill>
                  <a:schemeClr val="bg1"/>
                </a:solidFill>
              </a:rPr>
              <a:t>allocates plots to members (sons, brothers, wives, and daughters-in-law) for individual use. </a:t>
            </a:r>
          </a:p>
          <a:p>
            <a:pPr>
              <a:lnSpc>
                <a:spcPct val="100000"/>
              </a:lnSpc>
              <a:spcBef>
                <a:spcPts val="0"/>
              </a:spcBef>
              <a:spcAft>
                <a:spcPts val="0"/>
              </a:spcAft>
            </a:pPr>
            <a:endParaRPr lang="en-US" sz="2400" b="1" dirty="0">
              <a:solidFill>
                <a:schemeClr val="bg1"/>
              </a:solidFill>
            </a:endParaRPr>
          </a:p>
          <a:p>
            <a:pPr>
              <a:lnSpc>
                <a:spcPct val="100000"/>
              </a:lnSpc>
              <a:spcBef>
                <a:spcPts val="0"/>
              </a:spcBef>
              <a:spcAft>
                <a:spcPts val="0"/>
              </a:spcAft>
            </a:pPr>
            <a:r>
              <a:rPr lang="en-US" sz="2400" b="1" dirty="0" smtClean="0">
                <a:solidFill>
                  <a:schemeClr val="bg1"/>
                </a:solidFill>
              </a:rPr>
              <a:t>Low use rates for mineral fertilizer…on degraded, aged soils. </a:t>
            </a:r>
          </a:p>
          <a:p>
            <a:pPr>
              <a:lnSpc>
                <a:spcPct val="100000"/>
              </a:lnSpc>
              <a:spcBef>
                <a:spcPts val="0"/>
              </a:spcBef>
              <a:spcAft>
                <a:spcPts val="0"/>
              </a:spcAft>
            </a:pPr>
            <a:endParaRPr lang="en-US" sz="2400" dirty="0"/>
          </a:p>
          <a:p>
            <a:endParaRPr lang="en-US" sz="2400" dirty="0" smtClean="0"/>
          </a:p>
          <a:p>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1649022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5000"/>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Previous work</a:t>
            </a:r>
            <a:endParaRPr lang="en-US" b="1" dirty="0"/>
          </a:p>
        </p:txBody>
      </p:sp>
      <p:sp>
        <p:nvSpPr>
          <p:cNvPr id="3" name="Content Placeholder 2"/>
          <p:cNvSpPr>
            <a:spLocks noGrp="1"/>
          </p:cNvSpPr>
          <p:nvPr>
            <p:ph idx="1"/>
          </p:nvPr>
        </p:nvSpPr>
        <p:spPr>
          <a:xfrm>
            <a:off x="1097280" y="1737360"/>
            <a:ext cx="10058400" cy="4539948"/>
          </a:xfrm>
        </p:spPr>
        <p:txBody>
          <a:bodyPr>
            <a:normAutofit/>
          </a:bodyPr>
          <a:lstStyle/>
          <a:p>
            <a:pPr marL="0" indent="0">
              <a:buNone/>
            </a:pPr>
            <a:r>
              <a:rPr lang="en-US" sz="2400" dirty="0" smtClean="0"/>
              <a:t>Theoretical models of cooperative and non-cooperative bargaining to explain complex decision-making</a:t>
            </a:r>
          </a:p>
          <a:p>
            <a:pPr marL="0" indent="0">
              <a:buNone/>
            </a:pPr>
            <a:endParaRPr lang="en-US" sz="2400" dirty="0" smtClean="0"/>
          </a:p>
          <a:p>
            <a:pPr marL="0" indent="0">
              <a:buNone/>
            </a:pPr>
            <a:r>
              <a:rPr lang="en-US" sz="2400" dirty="0" err="1" smtClean="0"/>
              <a:t>Udry’s</a:t>
            </a:r>
            <a:r>
              <a:rPr lang="en-US" sz="2400" dirty="0" smtClean="0"/>
              <a:t> </a:t>
            </a:r>
            <a:r>
              <a:rPr lang="en-US" sz="2400" dirty="0"/>
              <a:t>(1996) model of public-private goods: </a:t>
            </a:r>
            <a:endParaRPr lang="en-US" sz="2400" dirty="0" smtClean="0"/>
          </a:p>
          <a:p>
            <a:pPr lvl="1">
              <a:buFont typeface="Wingdings" panose="05000000000000000000" pitchFamily="2" charset="2"/>
              <a:buChar char="§"/>
            </a:pPr>
            <a:r>
              <a:rPr lang="en-US" sz="2200" dirty="0" smtClean="0"/>
              <a:t>productivity higher on men’s plots than on women’s </a:t>
            </a:r>
          </a:p>
          <a:p>
            <a:pPr lvl="1">
              <a:buFont typeface="Wingdings" panose="05000000000000000000" pitchFamily="2" charset="2"/>
              <a:buChar char="§"/>
            </a:pPr>
            <a:r>
              <a:rPr lang="en-US" sz="2200" dirty="0" smtClean="0"/>
              <a:t>higher use rate for organic fertilizer on men’s plots </a:t>
            </a:r>
          </a:p>
          <a:p>
            <a:pPr lvl="1">
              <a:buFont typeface="Wingdings" panose="05000000000000000000" pitchFamily="2" charset="2"/>
              <a:buChar char="§"/>
            </a:pPr>
            <a:r>
              <a:rPr lang="en-US" sz="2200" dirty="0" smtClean="0"/>
              <a:t>Pareto-inefficient production</a:t>
            </a:r>
          </a:p>
          <a:p>
            <a:pPr lvl="1">
              <a:buFont typeface="Wingdings" panose="05000000000000000000" pitchFamily="2" charset="2"/>
              <a:buChar char="§"/>
            </a:pPr>
            <a:endParaRPr lang="en-US" sz="2200" dirty="0" smtClean="0"/>
          </a:p>
          <a:p>
            <a:pPr marL="0" indent="0">
              <a:buNone/>
            </a:pPr>
            <a:r>
              <a:rPr lang="en-US" sz="2400" dirty="0" err="1" smtClean="0"/>
              <a:t>Kazianga</a:t>
            </a:r>
            <a:r>
              <a:rPr lang="en-US" sz="2400" dirty="0" smtClean="0"/>
              <a:t> </a:t>
            </a:r>
            <a:r>
              <a:rPr lang="en-US" sz="2400" dirty="0"/>
              <a:t>and </a:t>
            </a:r>
            <a:r>
              <a:rPr lang="en-US" sz="2400" dirty="0" err="1"/>
              <a:t>Wahhaj</a:t>
            </a:r>
            <a:r>
              <a:rPr lang="en-US" sz="2400" dirty="0"/>
              <a:t> (2013) </a:t>
            </a:r>
            <a:r>
              <a:rPr lang="en-US" sz="2400" dirty="0" smtClean="0"/>
              <a:t>same </a:t>
            </a:r>
            <a:r>
              <a:rPr lang="en-US" sz="2400" dirty="0"/>
              <a:t>data, similar approach: </a:t>
            </a:r>
            <a:endParaRPr lang="en-US" sz="2400" dirty="0" smtClean="0"/>
          </a:p>
          <a:p>
            <a:pPr lvl="1">
              <a:buFont typeface="Wingdings" panose="05000000000000000000" pitchFamily="2" charset="2"/>
              <a:buChar char="§"/>
            </a:pPr>
            <a:r>
              <a:rPr lang="en-US" sz="2200" dirty="0" smtClean="0"/>
              <a:t>higher productivity on collective plots explained gender differences </a:t>
            </a:r>
            <a:endParaRPr lang="en-US" sz="2200" dirty="0"/>
          </a:p>
          <a:p>
            <a:endParaRPr lang="en-US" dirty="0" smtClean="0"/>
          </a:p>
        </p:txBody>
      </p:sp>
    </p:spTree>
    <p:extLst>
      <p:ext uri="{BB962C8B-B14F-4D97-AF65-F5344CB8AC3E}">
        <p14:creationId xmlns:p14="http://schemas.microsoft.com/office/powerpoint/2010/main" val="20736711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Objective</a:t>
            </a:r>
            <a:endParaRPr lang="en-US" b="1" dirty="0"/>
          </a:p>
        </p:txBody>
      </p:sp>
      <p:sp>
        <p:nvSpPr>
          <p:cNvPr id="3" name="Content Placeholder 2"/>
          <p:cNvSpPr>
            <a:spLocks noGrp="1"/>
          </p:cNvSpPr>
          <p:nvPr>
            <p:ph idx="1"/>
          </p:nvPr>
        </p:nvSpPr>
        <p:spPr>
          <a:xfrm>
            <a:off x="1309552" y="2086792"/>
            <a:ext cx="3807198" cy="3830683"/>
          </a:xfrm>
        </p:spPr>
        <p:txBody>
          <a:bodyPr>
            <a:normAutofit/>
          </a:bodyPr>
          <a:lstStyle/>
          <a:p>
            <a:endParaRPr lang="en-US" dirty="0" smtClean="0"/>
          </a:p>
          <a:p>
            <a:pPr marL="0" indent="0">
              <a:buNone/>
            </a:pPr>
            <a:r>
              <a:rPr lang="en-US" dirty="0" smtClean="0"/>
              <a:t> </a:t>
            </a:r>
            <a:r>
              <a:rPr lang="en-US" sz="2400" dirty="0" smtClean="0"/>
              <a:t>Focus on fertilizer use:</a:t>
            </a:r>
          </a:p>
          <a:p>
            <a:pPr marL="0" indent="0">
              <a:buNone/>
            </a:pPr>
            <a:endParaRPr lang="en-US" sz="2400" dirty="0" smtClean="0"/>
          </a:p>
          <a:p>
            <a:pPr marL="0" indent="0">
              <a:buNone/>
            </a:pPr>
            <a:r>
              <a:rPr lang="en-US" sz="2400" dirty="0" smtClean="0"/>
              <a:t>Test linkages </a:t>
            </a:r>
            <a:r>
              <a:rPr lang="en-US" sz="2400" dirty="0"/>
              <a:t>between </a:t>
            </a:r>
            <a:r>
              <a:rPr lang="en-US" sz="2400" dirty="0" smtClean="0"/>
              <a:t>use on collective and individual plots </a:t>
            </a:r>
            <a:endParaRPr lang="en-US" sz="2400" dirty="0"/>
          </a:p>
          <a:p>
            <a:pPr marL="0" indent="0">
              <a:buNone/>
            </a:pPr>
            <a:r>
              <a:rPr lang="en-US" sz="2400" dirty="0" smtClean="0"/>
              <a:t>Draw inferences concerning use efficiency</a:t>
            </a:r>
          </a:p>
          <a:p>
            <a:endParaRPr lang="en-US" dirty="0" smtClean="0"/>
          </a:p>
          <a:p>
            <a:pPr lvl="1"/>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5440" y="1946909"/>
            <a:ext cx="5730240" cy="3970566"/>
          </a:xfrm>
          <a:prstGeom prst="rect">
            <a:avLst/>
          </a:prstGeom>
        </p:spPr>
      </p:pic>
    </p:spTree>
    <p:extLst>
      <p:ext uri="{BB962C8B-B14F-4D97-AF65-F5344CB8AC3E}">
        <p14:creationId xmlns:p14="http://schemas.microsoft.com/office/powerpoint/2010/main" val="4853118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5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Data</a:t>
            </a:r>
            <a:endParaRPr lang="en-US" b="1" dirty="0"/>
          </a:p>
        </p:txBody>
      </p:sp>
      <p:sp>
        <p:nvSpPr>
          <p:cNvPr id="3" name="Content Placeholder 2"/>
          <p:cNvSpPr>
            <a:spLocks noGrp="1"/>
          </p:cNvSpPr>
          <p:nvPr>
            <p:ph idx="1"/>
          </p:nvPr>
        </p:nvSpPr>
        <p:spPr/>
        <p:txBody>
          <a:bodyPr/>
          <a:lstStyle/>
          <a:p>
            <a:endParaRPr lang="en-US" dirty="0" smtClean="0"/>
          </a:p>
          <a:p>
            <a:r>
              <a:rPr lang="en-US" sz="2400" b="1" dirty="0" smtClean="0"/>
              <a:t>Continuous </a:t>
            </a:r>
            <a:r>
              <a:rPr lang="en-US" sz="2400" b="1" dirty="0"/>
              <a:t>Farm Household Survey (</a:t>
            </a:r>
            <a:r>
              <a:rPr lang="en-US" sz="2400" b="1" i="1" dirty="0" err="1"/>
              <a:t>Enquête</a:t>
            </a:r>
            <a:r>
              <a:rPr lang="en-US" sz="2400" b="1" i="1" dirty="0"/>
              <a:t> Permanente </a:t>
            </a:r>
            <a:r>
              <a:rPr lang="en-US" sz="2400" b="1" i="1" dirty="0" err="1"/>
              <a:t>Agricole</a:t>
            </a:r>
            <a:r>
              <a:rPr lang="en-US" sz="2400" b="1" i="1" dirty="0"/>
              <a:t> </a:t>
            </a:r>
            <a:r>
              <a:rPr lang="en-US" sz="2400" b="1" dirty="0" smtClean="0"/>
              <a:t>)</a:t>
            </a:r>
          </a:p>
          <a:p>
            <a:pPr lvl="1">
              <a:buClr>
                <a:schemeClr val="accent2">
                  <a:lumMod val="50000"/>
                </a:schemeClr>
              </a:buClr>
              <a:buFont typeface="Wingdings" panose="05000000000000000000" pitchFamily="2" charset="2"/>
              <a:buChar char="§"/>
            </a:pPr>
            <a:r>
              <a:rPr lang="en-US" sz="2000" b="1" dirty="0" smtClean="0"/>
              <a:t>Nationally representative (45 provinces, 826 villages)</a:t>
            </a:r>
          </a:p>
          <a:p>
            <a:pPr lvl="1">
              <a:buClr>
                <a:schemeClr val="accent2">
                  <a:lumMod val="50000"/>
                </a:schemeClr>
              </a:buClr>
              <a:buFont typeface="Wingdings" panose="05000000000000000000" pitchFamily="2" charset="2"/>
              <a:buChar char="§"/>
            </a:pPr>
            <a:r>
              <a:rPr lang="en-US" sz="2000" b="1" dirty="0" smtClean="0"/>
              <a:t>2009/10-2011/12</a:t>
            </a:r>
          </a:p>
          <a:p>
            <a:pPr lvl="1">
              <a:buClr>
                <a:schemeClr val="accent2">
                  <a:lumMod val="50000"/>
                </a:schemeClr>
              </a:buClr>
              <a:buFont typeface="Wingdings" panose="05000000000000000000" pitchFamily="2" charset="2"/>
              <a:buChar char="§"/>
            </a:pPr>
            <a:r>
              <a:rPr lang="en-US" sz="2000" b="1" dirty="0" smtClean="0"/>
              <a:t>2700 households growing cereals, 11 000 individual cereal plots </a:t>
            </a:r>
          </a:p>
          <a:p>
            <a:pPr lvl="1">
              <a:buClr>
                <a:schemeClr val="accent2">
                  <a:lumMod val="50000"/>
                </a:schemeClr>
              </a:buClr>
              <a:buFont typeface="Wingdings" panose="05000000000000000000" pitchFamily="2" charset="2"/>
              <a:buChar char="§"/>
            </a:pPr>
            <a:r>
              <a:rPr lang="en-US" sz="2000" b="1" dirty="0" smtClean="0"/>
              <a:t>513 households with paired collective and individual plots </a:t>
            </a:r>
            <a:br>
              <a:rPr lang="en-US" sz="2000" b="1" dirty="0" smtClean="0"/>
            </a:br>
            <a:endParaRPr lang="en-US" sz="2000" b="1" dirty="0" smtClean="0"/>
          </a:p>
          <a:p>
            <a:pPr lvl="1"/>
            <a:endParaRPr lang="en-US" sz="2400" b="1" dirty="0" smtClean="0"/>
          </a:p>
          <a:p>
            <a:r>
              <a:rPr lang="en-US" sz="2400" b="1" dirty="0" smtClean="0"/>
              <a:t>NOAA’s Climate Prediction Center</a:t>
            </a:r>
          </a:p>
          <a:p>
            <a:pPr lvl="1">
              <a:buClr>
                <a:schemeClr val="accent1">
                  <a:lumMod val="50000"/>
                </a:schemeClr>
              </a:buClr>
              <a:buFont typeface="Wingdings" panose="05000000000000000000" pitchFamily="2" charset="2"/>
              <a:buChar char="§"/>
            </a:pPr>
            <a:r>
              <a:rPr lang="en-US" sz="2000" b="1" dirty="0" smtClean="0"/>
              <a:t>Rainfall variability at the commune level</a:t>
            </a:r>
          </a:p>
        </p:txBody>
      </p:sp>
    </p:spTree>
    <p:extLst>
      <p:ext uri="{BB962C8B-B14F-4D97-AF65-F5344CB8AC3E}">
        <p14:creationId xmlns:p14="http://schemas.microsoft.com/office/powerpoint/2010/main" val="32659034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5000"/>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79" y="172303"/>
            <a:ext cx="10058400" cy="1450757"/>
          </a:xfrm>
        </p:spPr>
        <p:txBody>
          <a:bodyPr/>
          <a:lstStyle/>
          <a:p>
            <a:r>
              <a:rPr lang="en-US" b="1" dirty="0" smtClean="0"/>
              <a:t>Conceptual Model</a:t>
            </a:r>
            <a:endParaRPr lang="en-US" b="1" dirty="0"/>
          </a:p>
        </p:txBody>
      </p:sp>
      <p:sp>
        <p:nvSpPr>
          <p:cNvPr id="3" name="Content Placeholder 2"/>
          <p:cNvSpPr>
            <a:spLocks noGrp="1"/>
          </p:cNvSpPr>
          <p:nvPr>
            <p:ph idx="1"/>
          </p:nvPr>
        </p:nvSpPr>
        <p:spPr>
          <a:xfrm>
            <a:off x="966650" y="1813076"/>
            <a:ext cx="10189029" cy="4751009"/>
          </a:xfrm>
        </p:spPr>
        <p:txBody>
          <a:bodyPr>
            <a:normAutofit/>
          </a:bodyPr>
          <a:lstStyle/>
          <a:p>
            <a:endParaRPr lang="en-US" dirty="0" smtClean="0"/>
          </a:p>
          <a:p>
            <a:pPr>
              <a:lnSpc>
                <a:spcPct val="100000"/>
              </a:lnSpc>
              <a:spcBef>
                <a:spcPts val="0"/>
              </a:spcBef>
              <a:spcAft>
                <a:spcPts val="0"/>
              </a:spcAft>
            </a:pPr>
            <a:r>
              <a:rPr lang="en-US" sz="2400" dirty="0" smtClean="0"/>
              <a:t>Draws on </a:t>
            </a:r>
            <a:r>
              <a:rPr lang="en-US" sz="2400" dirty="0" err="1" smtClean="0"/>
              <a:t>Fafchamps</a:t>
            </a:r>
            <a:r>
              <a:rPr lang="en-US" sz="2400" dirty="0" smtClean="0"/>
              <a:t> (2001) </a:t>
            </a:r>
          </a:p>
          <a:p>
            <a:pPr marL="0" indent="0">
              <a:buNone/>
            </a:pPr>
            <a:r>
              <a:rPr lang="en-US" sz="2400" dirty="0" smtClean="0"/>
              <a:t> </a:t>
            </a:r>
          </a:p>
          <a:p>
            <a:pPr>
              <a:lnSpc>
                <a:spcPct val="110000"/>
              </a:lnSpc>
              <a:spcBef>
                <a:spcPts val="0"/>
              </a:spcBef>
              <a:spcAft>
                <a:spcPts val="0"/>
              </a:spcAft>
              <a:buFont typeface="Wingdings" panose="05000000000000000000" pitchFamily="2" charset="2"/>
              <a:buChar char="§"/>
            </a:pPr>
            <a:r>
              <a:rPr lang="en-US" dirty="0" smtClean="0"/>
              <a:t>   </a:t>
            </a:r>
            <a:r>
              <a:rPr lang="en-US" sz="2400" dirty="0" smtClean="0"/>
              <a:t>Household members endowed with land, labor and fertilizer</a:t>
            </a:r>
          </a:p>
          <a:p>
            <a:pPr>
              <a:lnSpc>
                <a:spcPct val="110000"/>
              </a:lnSpc>
              <a:spcBef>
                <a:spcPts val="0"/>
              </a:spcBef>
              <a:spcAft>
                <a:spcPts val="0"/>
              </a:spcAft>
              <a:buFont typeface="Wingdings" panose="05000000000000000000" pitchFamily="2" charset="2"/>
              <a:buChar char="§"/>
            </a:pPr>
            <a:r>
              <a:rPr lang="en-US" sz="2400" dirty="0" smtClean="0"/>
              <a:t> </a:t>
            </a:r>
            <a:r>
              <a:rPr lang="en-US" sz="2400" dirty="0"/>
              <a:t> </a:t>
            </a:r>
            <a:r>
              <a:rPr lang="en-US" sz="2400" dirty="0" smtClean="0"/>
              <a:t>Members maximize utility over consumption and leisure </a:t>
            </a:r>
            <a:r>
              <a:rPr lang="en-US" sz="2400" dirty="0" err="1" smtClean="0"/>
              <a:t>s.t.</a:t>
            </a:r>
            <a:r>
              <a:rPr lang="en-US" sz="2400" dirty="0" smtClean="0"/>
              <a:t>  constraints on      expenditures, production technology and time, including resource transfers.</a:t>
            </a:r>
            <a:endParaRPr lang="en-US" sz="2400" dirty="0"/>
          </a:p>
          <a:p>
            <a:pPr>
              <a:lnSpc>
                <a:spcPct val="110000"/>
              </a:lnSpc>
              <a:spcBef>
                <a:spcPts val="0"/>
              </a:spcBef>
              <a:spcAft>
                <a:spcPts val="0"/>
              </a:spcAft>
              <a:buFont typeface="Wingdings" panose="05000000000000000000" pitchFamily="2" charset="2"/>
              <a:buChar char="§"/>
            </a:pPr>
            <a:r>
              <a:rPr lang="en-US" sz="2400" dirty="0"/>
              <a:t> </a:t>
            </a:r>
            <a:r>
              <a:rPr lang="en-US" sz="2400" dirty="0" smtClean="0"/>
              <a:t>  All </a:t>
            </a:r>
            <a:r>
              <a:rPr lang="en-US" sz="2400" dirty="0"/>
              <a:t>use the same production </a:t>
            </a:r>
            <a:r>
              <a:rPr lang="en-US" sz="2400" dirty="0" smtClean="0"/>
              <a:t>technology</a:t>
            </a:r>
            <a:endParaRPr lang="en-US" sz="2400" dirty="0"/>
          </a:p>
          <a:p>
            <a:pPr>
              <a:lnSpc>
                <a:spcPct val="110000"/>
              </a:lnSpc>
              <a:spcBef>
                <a:spcPts val="0"/>
              </a:spcBef>
              <a:spcAft>
                <a:spcPts val="0"/>
              </a:spcAft>
              <a:buFont typeface="Wingdings" panose="05000000000000000000" pitchFamily="2" charset="2"/>
              <a:buChar char="§"/>
            </a:pPr>
            <a:r>
              <a:rPr lang="en-US" sz="2400" dirty="0" smtClean="0"/>
              <a:t>   Intra-household </a:t>
            </a:r>
            <a:r>
              <a:rPr lang="en-US" sz="2400" dirty="0"/>
              <a:t>resource transfers may be </a:t>
            </a:r>
            <a:r>
              <a:rPr lang="en-US" sz="2400" dirty="0" smtClean="0"/>
              <a:t>informal</a:t>
            </a:r>
            <a:endParaRPr lang="en-US" sz="2400" dirty="0"/>
          </a:p>
          <a:p>
            <a:endParaRPr lang="en-US" dirty="0" smtClean="0"/>
          </a:p>
          <a:p>
            <a:endParaRPr lang="en-US" dirty="0" smtClean="0"/>
          </a:p>
          <a:p>
            <a:endParaRPr lang="en-US" dirty="0"/>
          </a:p>
        </p:txBody>
      </p:sp>
    </p:spTree>
    <p:extLst>
      <p:ext uri="{BB962C8B-B14F-4D97-AF65-F5344CB8AC3E}">
        <p14:creationId xmlns:p14="http://schemas.microsoft.com/office/powerpoint/2010/main" val="23371212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Cooperative equilibrium</a:t>
            </a:r>
          </a:p>
        </p:txBody>
      </p:sp>
      <p:sp>
        <p:nvSpPr>
          <p:cNvPr id="3" name="Content Placeholder 2"/>
          <p:cNvSpPr>
            <a:spLocks noGrp="1"/>
          </p:cNvSpPr>
          <p:nvPr>
            <p:ph sz="half" idx="1"/>
          </p:nvPr>
        </p:nvSpPr>
        <p:spPr>
          <a:xfrm>
            <a:off x="1097278" y="2548646"/>
            <a:ext cx="4428033" cy="3320447"/>
          </a:xfrm>
        </p:spPr>
        <p:txBody>
          <a:bodyPr>
            <a:normAutofit lnSpcReduction="10000"/>
          </a:bodyPr>
          <a:lstStyle/>
          <a:p>
            <a:endParaRPr lang="en-US" dirty="0" smtClean="0">
              <a:solidFill>
                <a:schemeClr val="accent5">
                  <a:lumMod val="75000"/>
                </a:schemeClr>
              </a:solidFill>
            </a:endParaRPr>
          </a:p>
          <a:p>
            <a:endParaRPr lang="en-US" dirty="0">
              <a:solidFill>
                <a:schemeClr val="accent5">
                  <a:lumMod val="75000"/>
                </a:schemeClr>
              </a:solidFill>
            </a:endParaRPr>
          </a:p>
          <a:p>
            <a:r>
              <a:rPr lang="en-US" sz="2400" dirty="0" smtClean="0">
                <a:solidFill>
                  <a:schemeClr val="accent5">
                    <a:lumMod val="75000"/>
                  </a:schemeClr>
                </a:solidFill>
              </a:rPr>
              <a:t>Voluntary </a:t>
            </a:r>
            <a:r>
              <a:rPr lang="en-US" sz="2400" dirty="0">
                <a:solidFill>
                  <a:schemeClr val="accent5">
                    <a:lumMod val="75000"/>
                  </a:schemeClr>
                </a:solidFill>
              </a:rPr>
              <a:t>cooperation can be ensured if the </a:t>
            </a:r>
            <a:r>
              <a:rPr lang="en-US" sz="2400" dirty="0" smtClean="0">
                <a:solidFill>
                  <a:schemeClr val="accent5">
                    <a:lumMod val="75000"/>
                  </a:schemeClr>
                </a:solidFill>
              </a:rPr>
              <a:t>individual has </a:t>
            </a:r>
            <a:r>
              <a:rPr lang="en-US" sz="2400" dirty="0">
                <a:solidFill>
                  <a:schemeClr val="accent5">
                    <a:lumMod val="75000"/>
                  </a:schemeClr>
                </a:solidFill>
              </a:rPr>
              <a:t>greater welfare under cooperation than in autarky</a:t>
            </a:r>
            <a:r>
              <a:rPr lang="en-US" sz="2400" dirty="0" smtClean="0">
                <a:solidFill>
                  <a:schemeClr val="accent5">
                    <a:lumMod val="75000"/>
                  </a:schemeClr>
                </a:solidFill>
              </a:rPr>
              <a:t>.</a:t>
            </a:r>
          </a:p>
          <a:p>
            <a:endParaRPr lang="en-US" sz="2400" dirty="0">
              <a:solidFill>
                <a:schemeClr val="accent5">
                  <a:lumMod val="75000"/>
                </a:schemeClr>
              </a:solidFill>
            </a:endParaRPr>
          </a:p>
          <a:p>
            <a:r>
              <a:rPr lang="en-US" sz="2400" dirty="0" smtClean="0">
                <a:solidFill>
                  <a:schemeClr val="accent5">
                    <a:lumMod val="75000"/>
                  </a:schemeClr>
                </a:solidFill>
              </a:rPr>
              <a:t> </a:t>
            </a:r>
          </a:p>
          <a:p>
            <a:endParaRPr lang="en-US" dirty="0" smtClean="0">
              <a:solidFill>
                <a:schemeClr val="accent5">
                  <a:lumMod val="75000"/>
                </a:schemeClr>
              </a:solidFill>
            </a:endParaRPr>
          </a:p>
          <a:p>
            <a:endParaRPr lang="en-US" dirty="0">
              <a:solidFill>
                <a:schemeClr val="accent5">
                  <a:lumMod val="75000"/>
                </a:schemeClr>
              </a:solidFill>
            </a:endParaRPr>
          </a:p>
          <a:p>
            <a:endParaRPr lang="en-US"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196425803"/>
              </p:ext>
            </p:extLst>
          </p:nvPr>
        </p:nvGraphicFramePr>
        <p:xfrm>
          <a:off x="6832121" y="1846263"/>
          <a:ext cx="4633793" cy="348529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301772" y="5331560"/>
            <a:ext cx="5735544" cy="1200329"/>
          </a:xfrm>
          <a:prstGeom prst="rect">
            <a:avLst/>
          </a:prstGeom>
          <a:noFill/>
        </p:spPr>
        <p:txBody>
          <a:bodyPr wrap="none" rtlCol="0">
            <a:spAutoFit/>
          </a:bodyPr>
          <a:lstStyle/>
          <a:p>
            <a:pPr algn="ctr"/>
            <a:r>
              <a:rPr lang="en-US" b="1" dirty="0" smtClean="0">
                <a:solidFill>
                  <a:schemeClr val="accent5">
                    <a:lumMod val="75000"/>
                  </a:schemeClr>
                </a:solidFill>
              </a:rPr>
              <a:t>Labor sharing is evident</a:t>
            </a:r>
          </a:p>
          <a:p>
            <a:pPr algn="ctr"/>
            <a:r>
              <a:rPr lang="en-US" b="1" dirty="0" smtClean="0"/>
              <a:t>% distribution </a:t>
            </a:r>
            <a:r>
              <a:rPr lang="en-US" b="1" dirty="0"/>
              <a:t>of plots receiving labor </a:t>
            </a:r>
            <a:r>
              <a:rPr lang="en-US" b="1" dirty="0" smtClean="0"/>
              <a:t>from members </a:t>
            </a:r>
          </a:p>
          <a:p>
            <a:pPr algn="ctr"/>
            <a:r>
              <a:rPr lang="en-US" b="1" dirty="0" smtClean="0"/>
              <a:t>other </a:t>
            </a:r>
            <a:r>
              <a:rPr lang="en-US" b="1" dirty="0"/>
              <a:t>than the plot manager, </a:t>
            </a:r>
            <a:r>
              <a:rPr lang="en-US" b="1" dirty="0" smtClean="0"/>
              <a:t> by </a:t>
            </a:r>
            <a:r>
              <a:rPr lang="en-US" b="1" dirty="0"/>
              <a:t>numbers of members</a:t>
            </a:r>
          </a:p>
          <a:p>
            <a:endParaRPr lang="en-US" dirty="0"/>
          </a:p>
        </p:txBody>
      </p:sp>
    </p:spTree>
    <p:extLst>
      <p:ext uri="{BB962C8B-B14F-4D97-AF65-F5344CB8AC3E}">
        <p14:creationId xmlns:p14="http://schemas.microsoft.com/office/powerpoint/2010/main" val="13993086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Cooperative equilibrium</a:t>
            </a:r>
            <a:endParaRPr lang="en-US" b="1" dirty="0"/>
          </a:p>
        </p:txBody>
      </p:sp>
      <p:sp>
        <p:nvSpPr>
          <p:cNvPr id="3" name="Content Placeholder 2"/>
          <p:cNvSpPr>
            <a:spLocks noGrp="1"/>
          </p:cNvSpPr>
          <p:nvPr>
            <p:ph idx="1"/>
          </p:nvPr>
        </p:nvSpPr>
        <p:spPr>
          <a:xfrm>
            <a:off x="1097280" y="1737359"/>
            <a:ext cx="10267406" cy="4924698"/>
          </a:xfrm>
        </p:spPr>
        <p:txBody>
          <a:bodyPr>
            <a:normAutofit/>
          </a:bodyPr>
          <a:lstStyle/>
          <a:p>
            <a:r>
              <a:rPr lang="en-US" sz="2400" dirty="0" smtClean="0"/>
              <a:t>Fertilizer allocation depends in part on the production function</a:t>
            </a:r>
            <a:endParaRPr lang="en-US" sz="2400" dirty="0"/>
          </a:p>
          <a:p>
            <a:endParaRPr lang="en-US" sz="2400" dirty="0" smtClean="0"/>
          </a:p>
          <a:p>
            <a:endParaRPr lang="en-US" dirty="0"/>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3445908975"/>
                  </p:ext>
                </p:extLst>
              </p:nvPr>
            </p:nvGraphicFramePr>
            <p:xfrm>
              <a:off x="2062480" y="2431915"/>
              <a:ext cx="8159438" cy="3711086"/>
            </p:xfrm>
            <a:graphic>
              <a:graphicData uri="http://schemas.openxmlformats.org/drawingml/2006/table">
                <a:tbl>
                  <a:tblPr firstRow="1" bandRow="1">
                    <a:tableStyleId>{5C22544A-7EE6-4342-B048-85BDC9FD1C3A}</a:tableStyleId>
                  </a:tblPr>
                  <a:tblGrid>
                    <a:gridCol w="1062355">
                      <a:extLst>
                        <a:ext uri="{9D8B030D-6E8A-4147-A177-3AD203B41FA5}">
                          <a16:colId xmlns:a16="http://schemas.microsoft.com/office/drawing/2014/main" val="20000"/>
                        </a:ext>
                      </a:extLst>
                    </a:gridCol>
                    <a:gridCol w="4552544">
                      <a:extLst>
                        <a:ext uri="{9D8B030D-6E8A-4147-A177-3AD203B41FA5}">
                          <a16:colId xmlns:a16="http://schemas.microsoft.com/office/drawing/2014/main" val="20001"/>
                        </a:ext>
                      </a:extLst>
                    </a:gridCol>
                    <a:gridCol w="2544539">
                      <a:extLst>
                        <a:ext uri="{9D8B030D-6E8A-4147-A177-3AD203B41FA5}">
                          <a16:colId xmlns:a16="http://schemas.microsoft.com/office/drawing/2014/main" val="20002"/>
                        </a:ext>
                      </a:extLst>
                    </a:gridCol>
                  </a:tblGrid>
                  <a:tr h="1284051">
                    <a:tc>
                      <a:txBody>
                        <a:bodyPr/>
                        <a:lstStyle/>
                        <a:p>
                          <a:r>
                            <a:rPr lang="en-US" sz="2400" b="0" dirty="0" smtClean="0">
                              <a:solidFill>
                                <a:schemeClr val="tx1"/>
                              </a:solidFill>
                            </a:rPr>
                            <a:t>Case</a:t>
                          </a:r>
                          <a:r>
                            <a:rPr lang="en-US" sz="2400" b="0" baseline="0" dirty="0" smtClean="0">
                              <a:solidFill>
                                <a:schemeClr val="tx1"/>
                              </a:solidFill>
                            </a:rPr>
                            <a:t> 1</a:t>
                          </a:r>
                          <a:endParaRPr 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f>
                                  <m:fPr>
                                    <m:type m:val="skw"/>
                                    <m:ctrlPr>
                                      <a:rPr lang="en-US" sz="2400" b="0" i="1" smtClean="0">
                                        <a:solidFill>
                                          <a:schemeClr val="tx1"/>
                                        </a:solidFill>
                                        <a:latin typeface="Cambria Math" panose="02040503050406030204" pitchFamily="18" charset="0"/>
                                      </a:rPr>
                                    </m:ctrlPr>
                                  </m:fPr>
                                  <m:num>
                                    <m:r>
                                      <a:rPr lang="en-US" sz="2400" b="0" i="1">
                                        <a:solidFill>
                                          <a:schemeClr val="tx1"/>
                                        </a:solidFill>
                                        <a:latin typeface="Cambria Math" panose="02040503050406030204" pitchFamily="18" charset="0"/>
                                      </a:rPr>
                                      <m:t>𝜕</m:t>
                                    </m:r>
                                    <m:r>
                                      <m:rPr>
                                        <m:sty m:val="p"/>
                                      </m:rPr>
                                      <a:rPr lang="en-US" sz="2400" b="0">
                                        <a:solidFill>
                                          <a:schemeClr val="tx1"/>
                                        </a:solidFill>
                                        <a:latin typeface="Cambria Math" panose="02040503050406030204" pitchFamily="18" charset="0"/>
                                      </a:rPr>
                                      <m:t>F</m:t>
                                    </m:r>
                                  </m:num>
                                  <m:den>
                                    <m:r>
                                      <a:rPr lang="en-US" sz="2400" b="0" i="1">
                                        <a:solidFill>
                                          <a:schemeClr val="tx1"/>
                                        </a:solidFill>
                                        <a:latin typeface="Cambria Math" panose="02040503050406030204" pitchFamily="18" charset="0"/>
                                      </a:rPr>
                                      <m:t>𝜕</m:t>
                                    </m:r>
                                    <m:r>
                                      <m:rPr>
                                        <m:sty m:val="p"/>
                                      </m:rPr>
                                      <a:rPr lang="en-US" sz="2400" b="0">
                                        <a:solidFill>
                                          <a:schemeClr val="tx1"/>
                                        </a:solidFill>
                                        <a:latin typeface="Cambria Math" panose="02040503050406030204" pitchFamily="18" charset="0"/>
                                      </a:rPr>
                                      <m:t>Z</m:t>
                                    </m:r>
                                  </m:den>
                                </m:f>
                                <m:r>
                                  <a:rPr lang="en-US" sz="2400" b="0">
                                    <a:solidFill>
                                      <a:schemeClr val="tx1"/>
                                    </a:solidFill>
                                    <a:latin typeface="Cambria Math" panose="02040503050406030204" pitchFamily="18" charset="0"/>
                                  </a:rPr>
                                  <m:t>&gt;0 &amp;</m:t>
                                </m:r>
                                <m:f>
                                  <m:fPr>
                                    <m:type m:val="skw"/>
                                    <m:ctrlPr>
                                      <a:rPr lang="en-US" sz="2400" b="0" i="1">
                                        <a:solidFill>
                                          <a:schemeClr val="tx1"/>
                                        </a:solidFill>
                                        <a:latin typeface="Cambria Math" panose="02040503050406030204" pitchFamily="18" charset="0"/>
                                      </a:rPr>
                                    </m:ctrlPr>
                                  </m:fPr>
                                  <m:num>
                                    <m:sSup>
                                      <m:sSupPr>
                                        <m:ctrlPr>
                                          <a:rPr lang="en-US" sz="2400" b="0" i="1">
                                            <a:solidFill>
                                              <a:schemeClr val="tx1"/>
                                            </a:solidFill>
                                            <a:latin typeface="Cambria Math" panose="02040503050406030204" pitchFamily="18" charset="0"/>
                                          </a:rPr>
                                        </m:ctrlPr>
                                      </m:sSupPr>
                                      <m:e>
                                        <m:r>
                                          <a:rPr lang="en-US" sz="2400" b="0" i="1">
                                            <a:solidFill>
                                              <a:schemeClr val="tx1"/>
                                            </a:solidFill>
                                            <a:latin typeface="Cambria Math" panose="02040503050406030204" pitchFamily="18" charset="0"/>
                                          </a:rPr>
                                          <m:t>𝜕</m:t>
                                        </m:r>
                                      </m:e>
                                      <m:sup>
                                        <m:r>
                                          <a:rPr lang="en-US" sz="2400" b="0">
                                            <a:solidFill>
                                              <a:schemeClr val="tx1"/>
                                            </a:solidFill>
                                            <a:latin typeface="Cambria Math" panose="02040503050406030204" pitchFamily="18" charset="0"/>
                                          </a:rPr>
                                          <m:t>2</m:t>
                                        </m:r>
                                      </m:sup>
                                    </m:sSup>
                                    <m:r>
                                      <m:rPr>
                                        <m:sty m:val="p"/>
                                      </m:rPr>
                                      <a:rPr lang="en-US" sz="2400" b="0">
                                        <a:solidFill>
                                          <a:schemeClr val="tx1"/>
                                        </a:solidFill>
                                        <a:latin typeface="Cambria Math" panose="02040503050406030204" pitchFamily="18" charset="0"/>
                                      </a:rPr>
                                      <m:t>F</m:t>
                                    </m:r>
                                  </m:num>
                                  <m:den>
                                    <m:r>
                                      <a:rPr lang="en-US" sz="2400" b="0" i="1">
                                        <a:solidFill>
                                          <a:schemeClr val="tx1"/>
                                        </a:solidFill>
                                        <a:latin typeface="Cambria Math" panose="02040503050406030204" pitchFamily="18" charset="0"/>
                                      </a:rPr>
                                      <m:t>𝜕</m:t>
                                    </m:r>
                                    <m:sSup>
                                      <m:sSupPr>
                                        <m:ctrlPr>
                                          <a:rPr lang="en-US" sz="2400" b="0" i="1">
                                            <a:solidFill>
                                              <a:schemeClr val="tx1"/>
                                            </a:solidFill>
                                            <a:latin typeface="Cambria Math" panose="02040503050406030204" pitchFamily="18" charset="0"/>
                                          </a:rPr>
                                        </m:ctrlPr>
                                      </m:sSupPr>
                                      <m:e>
                                        <m:r>
                                          <m:rPr>
                                            <m:sty m:val="p"/>
                                          </m:rPr>
                                          <a:rPr lang="en-US" sz="2400" b="0">
                                            <a:solidFill>
                                              <a:schemeClr val="tx1"/>
                                            </a:solidFill>
                                            <a:latin typeface="Cambria Math" panose="02040503050406030204" pitchFamily="18" charset="0"/>
                                          </a:rPr>
                                          <m:t>Z</m:t>
                                        </m:r>
                                      </m:e>
                                      <m:sup>
                                        <m:r>
                                          <a:rPr lang="en-US" sz="2400" b="0">
                                            <a:solidFill>
                                              <a:schemeClr val="tx1"/>
                                            </a:solidFill>
                                            <a:latin typeface="Cambria Math" panose="02040503050406030204" pitchFamily="18" charset="0"/>
                                          </a:rPr>
                                          <m:t>2</m:t>
                                        </m:r>
                                      </m:sup>
                                    </m:sSup>
                                  </m:den>
                                </m:f>
                                <m:r>
                                  <a:rPr lang="en-US" sz="2400" b="0">
                                    <a:solidFill>
                                      <a:schemeClr val="tx1"/>
                                    </a:solidFill>
                                    <a:latin typeface="Cambria Math" panose="02040503050406030204" pitchFamily="18" charset="0"/>
                                  </a:rPr>
                                  <m:t>≥0</m:t>
                                </m:r>
                              </m:oMath>
                            </m:oMathPara>
                          </a14:m>
                          <a:endParaRPr 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0" dirty="0" smtClean="0">
                              <a:solidFill>
                                <a:schemeClr val="tx1"/>
                              </a:solidFill>
                            </a:rPr>
                            <a:t> fertilizer applied to</a:t>
                          </a:r>
                          <a:r>
                            <a:rPr lang="en-US" sz="2400" b="0" baseline="0" dirty="0" smtClean="0">
                              <a:solidFill>
                                <a:schemeClr val="tx1"/>
                              </a:solidFill>
                            </a:rPr>
                            <a:t> one plot only</a:t>
                          </a:r>
                          <a:endParaRPr 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264596">
                    <a:tc>
                      <a:txBody>
                        <a:bodyPr/>
                        <a:lstStyle/>
                        <a:p>
                          <a:r>
                            <a:rPr lang="en-US" sz="2400" b="0" dirty="0" smtClean="0">
                              <a:solidFill>
                                <a:schemeClr val="tx1"/>
                              </a:solidFill>
                            </a:rPr>
                            <a:t>Case 2</a:t>
                          </a:r>
                          <a:endParaRPr 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14:m>
                            <m:oMath xmlns:m="http://schemas.openxmlformats.org/officeDocument/2006/math">
                              <m:f>
                                <m:fPr>
                                  <m:type m:val="skw"/>
                                  <m:ctrlPr>
                                    <a:rPr lang="en-US" sz="2400" b="0" i="1" smtClean="0">
                                      <a:solidFill>
                                        <a:schemeClr val="tx1"/>
                                      </a:solidFill>
                                      <a:latin typeface="Cambria Math" panose="02040503050406030204" pitchFamily="18" charset="0"/>
                                    </a:rPr>
                                  </m:ctrlPr>
                                </m:fPr>
                                <m:num>
                                  <m:r>
                                    <a:rPr lang="en-US" sz="2400" b="0" i="1">
                                      <a:solidFill>
                                        <a:schemeClr val="tx1"/>
                                      </a:solidFill>
                                      <a:latin typeface="Cambria Math" panose="02040503050406030204" pitchFamily="18" charset="0"/>
                                    </a:rPr>
                                    <m:t>𝜕</m:t>
                                  </m:r>
                                  <m:r>
                                    <a:rPr lang="en-US" sz="2400" b="0" i="1">
                                      <a:solidFill>
                                        <a:schemeClr val="tx1"/>
                                      </a:solidFill>
                                      <a:latin typeface="Cambria Math" panose="02040503050406030204" pitchFamily="18" charset="0"/>
                                    </a:rPr>
                                    <m:t>𝐹</m:t>
                                  </m:r>
                                </m:num>
                                <m:den>
                                  <m:r>
                                    <a:rPr lang="en-US" sz="2400" b="0" i="1">
                                      <a:solidFill>
                                        <a:schemeClr val="tx1"/>
                                      </a:solidFill>
                                      <a:latin typeface="Cambria Math" panose="02040503050406030204" pitchFamily="18" charset="0"/>
                                    </a:rPr>
                                    <m:t>𝜕</m:t>
                                  </m:r>
                                  <m:r>
                                    <a:rPr lang="en-US" sz="2400" b="0" i="1">
                                      <a:solidFill>
                                        <a:schemeClr val="tx1"/>
                                      </a:solidFill>
                                      <a:latin typeface="Cambria Math" panose="02040503050406030204" pitchFamily="18" charset="0"/>
                                    </a:rPr>
                                    <m:t>𝑍</m:t>
                                  </m:r>
                                </m:den>
                              </m:f>
                              <m:r>
                                <a:rPr lang="en-US" sz="2400" b="0">
                                  <a:solidFill>
                                    <a:schemeClr val="tx1"/>
                                  </a:solidFill>
                                  <a:latin typeface="Cambria Math" panose="02040503050406030204" pitchFamily="18" charset="0"/>
                                </a:rPr>
                                <m:t>&gt;</m:t>
                              </m:r>
                              <m:r>
                                <a:rPr lang="en-US" sz="2400" b="0" i="1">
                                  <a:solidFill>
                                    <a:schemeClr val="tx1"/>
                                  </a:solidFill>
                                  <a:latin typeface="Cambria Math" panose="02040503050406030204" pitchFamily="18" charset="0"/>
                                </a:rPr>
                                <m:t>0</m:t>
                              </m:r>
                              <m:r>
                                <a:rPr lang="en-US" sz="2400" b="0">
                                  <a:solidFill>
                                    <a:schemeClr val="tx1"/>
                                  </a:solidFill>
                                  <a:latin typeface="Cambria Math" panose="02040503050406030204" pitchFamily="18" charset="0"/>
                                </a:rPr>
                                <m:t> &amp;</m:t>
                              </m:r>
                              <m:f>
                                <m:fPr>
                                  <m:type m:val="skw"/>
                                  <m:ctrlPr>
                                    <a:rPr lang="en-US" sz="2400" b="0" i="1">
                                      <a:solidFill>
                                        <a:schemeClr val="tx1"/>
                                      </a:solidFill>
                                      <a:latin typeface="Cambria Math" panose="02040503050406030204" pitchFamily="18" charset="0"/>
                                    </a:rPr>
                                  </m:ctrlPr>
                                </m:fPr>
                                <m:num>
                                  <m:sSup>
                                    <m:sSupPr>
                                      <m:ctrlPr>
                                        <a:rPr lang="en-US" sz="2400" b="0" i="1">
                                          <a:solidFill>
                                            <a:schemeClr val="tx1"/>
                                          </a:solidFill>
                                          <a:latin typeface="Cambria Math" panose="02040503050406030204" pitchFamily="18" charset="0"/>
                                        </a:rPr>
                                      </m:ctrlPr>
                                    </m:sSupPr>
                                    <m:e>
                                      <m:r>
                                        <a:rPr lang="en-US" sz="2400" b="0" i="1">
                                          <a:solidFill>
                                            <a:schemeClr val="tx1"/>
                                          </a:solidFill>
                                          <a:latin typeface="Cambria Math" panose="02040503050406030204" pitchFamily="18" charset="0"/>
                                        </a:rPr>
                                        <m:t>𝜕</m:t>
                                      </m:r>
                                    </m:e>
                                    <m:sup>
                                      <m:r>
                                        <a:rPr lang="en-US" sz="2400" b="0" i="1">
                                          <a:solidFill>
                                            <a:schemeClr val="tx1"/>
                                          </a:solidFill>
                                          <a:latin typeface="Cambria Math" panose="02040503050406030204" pitchFamily="18" charset="0"/>
                                        </a:rPr>
                                        <m:t>2</m:t>
                                      </m:r>
                                    </m:sup>
                                  </m:sSup>
                                  <m:r>
                                    <a:rPr lang="en-US" sz="2400" b="0" i="1">
                                      <a:solidFill>
                                        <a:schemeClr val="tx1"/>
                                      </a:solidFill>
                                      <a:latin typeface="Cambria Math" panose="02040503050406030204" pitchFamily="18" charset="0"/>
                                    </a:rPr>
                                    <m:t>𝐹</m:t>
                                  </m:r>
                                </m:num>
                                <m:den>
                                  <m:r>
                                    <a:rPr lang="en-US" sz="2400" b="0" i="1">
                                      <a:solidFill>
                                        <a:schemeClr val="tx1"/>
                                      </a:solidFill>
                                      <a:latin typeface="Cambria Math" panose="02040503050406030204" pitchFamily="18" charset="0"/>
                                    </a:rPr>
                                    <m:t>𝜕</m:t>
                                  </m:r>
                                  <m:sSup>
                                    <m:sSupPr>
                                      <m:ctrlPr>
                                        <a:rPr lang="en-US" sz="2400" b="0" i="1">
                                          <a:solidFill>
                                            <a:schemeClr val="tx1"/>
                                          </a:solidFill>
                                          <a:latin typeface="Cambria Math" panose="02040503050406030204" pitchFamily="18" charset="0"/>
                                        </a:rPr>
                                      </m:ctrlPr>
                                    </m:sSupPr>
                                    <m:e>
                                      <m:r>
                                        <a:rPr lang="en-US" sz="2400" b="0" i="1">
                                          <a:solidFill>
                                            <a:schemeClr val="tx1"/>
                                          </a:solidFill>
                                          <a:latin typeface="Cambria Math" panose="02040503050406030204" pitchFamily="18" charset="0"/>
                                        </a:rPr>
                                        <m:t>𝑍</m:t>
                                      </m:r>
                                    </m:e>
                                    <m:sup>
                                      <m:r>
                                        <a:rPr lang="en-US" sz="2400" b="0" i="1">
                                          <a:solidFill>
                                            <a:schemeClr val="tx1"/>
                                          </a:solidFill>
                                          <a:latin typeface="Cambria Math" panose="02040503050406030204" pitchFamily="18" charset="0"/>
                                        </a:rPr>
                                        <m:t>2</m:t>
                                      </m:r>
                                    </m:sup>
                                  </m:sSup>
                                </m:den>
                              </m:f>
                              <m:r>
                                <a:rPr lang="en-US" sz="2400" b="0">
                                  <a:solidFill>
                                    <a:schemeClr val="tx1"/>
                                  </a:solidFill>
                                  <a:latin typeface="Cambria Math" panose="02040503050406030204" pitchFamily="18" charset="0"/>
                                </a:rPr>
                                <m:t>&gt;</m:t>
                              </m:r>
                              <m:r>
                                <a:rPr lang="en-US" sz="2400" b="0" i="1">
                                  <a:solidFill>
                                    <a:schemeClr val="tx1"/>
                                  </a:solidFill>
                                  <a:latin typeface="Cambria Math" panose="02040503050406030204" pitchFamily="18" charset="0"/>
                                </a:rPr>
                                <m:t>0</m:t>
                              </m:r>
                            </m:oMath>
                          </a14:m>
                          <a:r>
                            <a:rPr lang="en-US" sz="2400" b="0" dirty="0">
                              <a:solidFill>
                                <a:schemeClr val="tx1"/>
                              </a:solidFill>
                            </a:rPr>
                            <a:t> </a:t>
                          </a:r>
                          <a14:m>
                            <m:oMath xmlns:m="http://schemas.openxmlformats.org/officeDocument/2006/math">
                              <m:r>
                                <a:rPr lang="en-US" sz="2400" b="0">
                                  <a:solidFill>
                                    <a:schemeClr val="tx1"/>
                                  </a:solidFill>
                                  <a:latin typeface="Cambria Math" panose="02040503050406030204" pitchFamily="18" charset="0"/>
                                </a:rPr>
                                <m:t>∀</m:t>
                              </m:r>
                              <m:r>
                                <a:rPr lang="en-US" sz="2400" b="0" i="1">
                                  <a:solidFill>
                                    <a:schemeClr val="tx1"/>
                                  </a:solidFill>
                                  <a:latin typeface="Cambria Math" panose="02040503050406030204" pitchFamily="18" charset="0"/>
                                </a:rPr>
                                <m:t>𝑍</m:t>
                              </m:r>
                              <m:r>
                                <a:rPr lang="en-US" sz="2400" b="0">
                                  <a:solidFill>
                                    <a:schemeClr val="tx1"/>
                                  </a:solidFill>
                                  <a:latin typeface="Cambria Math" panose="02040503050406030204" pitchFamily="18" charset="0"/>
                                </a:rPr>
                                <m:t>&lt;</m:t>
                              </m:r>
                              <m:acc>
                                <m:accPr>
                                  <m:chr m:val="̇"/>
                                  <m:ctrlPr>
                                    <a:rPr lang="en-US" sz="2400" b="0" i="1">
                                      <a:solidFill>
                                        <a:schemeClr val="tx1"/>
                                      </a:solidFill>
                                      <a:latin typeface="Cambria Math" panose="02040503050406030204" pitchFamily="18" charset="0"/>
                                    </a:rPr>
                                  </m:ctrlPr>
                                </m:accPr>
                                <m:e>
                                  <m:r>
                                    <a:rPr lang="en-US" sz="2400" b="0" i="1">
                                      <a:solidFill>
                                        <a:schemeClr val="tx1"/>
                                      </a:solidFill>
                                      <a:latin typeface="Cambria Math" panose="02040503050406030204" pitchFamily="18" charset="0"/>
                                    </a:rPr>
                                    <m:t>𝑍</m:t>
                                  </m:r>
                                </m:e>
                              </m:acc>
                              <m:r>
                                <a:rPr lang="en-US" sz="2400" b="0">
                                  <a:solidFill>
                                    <a:schemeClr val="tx1"/>
                                  </a:solidFill>
                                  <a:latin typeface="Cambria Math" panose="02040503050406030204" pitchFamily="18" charset="0"/>
                                </a:rPr>
                                <m:t>≫</m:t>
                              </m:r>
                              <m:r>
                                <a:rPr lang="en-US" sz="2400" b="0" i="1">
                                  <a:solidFill>
                                    <a:schemeClr val="tx1"/>
                                  </a:solidFill>
                                  <a:latin typeface="Cambria Math" panose="02040503050406030204" pitchFamily="18" charset="0"/>
                                </a:rPr>
                                <m:t>0</m:t>
                              </m:r>
                              <m:r>
                                <a:rPr lang="en-US" sz="2400" b="0">
                                  <a:solidFill>
                                    <a:schemeClr val="tx1"/>
                                  </a:solidFill>
                                  <a:latin typeface="Cambria Math" panose="02040503050406030204" pitchFamily="18" charset="0"/>
                                </a:rPr>
                                <m:t>,  </m:t>
                              </m:r>
                              <m:r>
                                <a:rPr lang="en-US" sz="2400" b="0" i="1">
                                  <a:solidFill>
                                    <a:schemeClr val="tx1"/>
                                  </a:solidFill>
                                  <a:latin typeface="Cambria Math" panose="02040503050406030204" pitchFamily="18" charset="0"/>
                                </a:rPr>
                                <m:t>𝑡h𝑒𝑛</m:t>
                              </m:r>
                              <m:r>
                                <a:rPr lang="en-US" sz="2400" b="0">
                                  <a:solidFill>
                                    <a:schemeClr val="tx1"/>
                                  </a:solidFill>
                                  <a:latin typeface="Cambria Math" panose="02040503050406030204" pitchFamily="18" charset="0"/>
                                </a:rPr>
                                <m:t> </m:t>
                              </m:r>
                              <m:f>
                                <m:fPr>
                                  <m:type m:val="skw"/>
                                  <m:ctrlPr>
                                    <a:rPr lang="en-US" sz="2400" b="0" i="1">
                                      <a:solidFill>
                                        <a:schemeClr val="tx1"/>
                                      </a:solidFill>
                                      <a:latin typeface="Cambria Math" panose="02040503050406030204" pitchFamily="18" charset="0"/>
                                    </a:rPr>
                                  </m:ctrlPr>
                                </m:fPr>
                                <m:num>
                                  <m:sSup>
                                    <m:sSupPr>
                                      <m:ctrlPr>
                                        <a:rPr lang="en-US" sz="2400" b="0" i="1">
                                          <a:solidFill>
                                            <a:schemeClr val="tx1"/>
                                          </a:solidFill>
                                          <a:latin typeface="Cambria Math" panose="02040503050406030204" pitchFamily="18" charset="0"/>
                                        </a:rPr>
                                      </m:ctrlPr>
                                    </m:sSupPr>
                                    <m:e>
                                      <m:r>
                                        <a:rPr lang="en-US" sz="2400" b="0" i="1">
                                          <a:solidFill>
                                            <a:schemeClr val="tx1"/>
                                          </a:solidFill>
                                          <a:latin typeface="Cambria Math" panose="02040503050406030204" pitchFamily="18" charset="0"/>
                                        </a:rPr>
                                        <m:t>𝜕</m:t>
                                      </m:r>
                                    </m:e>
                                    <m:sup>
                                      <m:r>
                                        <a:rPr lang="en-US" sz="2400" b="0" i="1">
                                          <a:solidFill>
                                            <a:schemeClr val="tx1"/>
                                          </a:solidFill>
                                          <a:latin typeface="Cambria Math" panose="02040503050406030204" pitchFamily="18" charset="0"/>
                                        </a:rPr>
                                        <m:t>2</m:t>
                                      </m:r>
                                    </m:sup>
                                  </m:sSup>
                                  <m:r>
                                    <a:rPr lang="en-US" sz="2400" b="0" i="1">
                                      <a:solidFill>
                                        <a:schemeClr val="tx1"/>
                                      </a:solidFill>
                                      <a:latin typeface="Cambria Math" panose="02040503050406030204" pitchFamily="18" charset="0"/>
                                    </a:rPr>
                                    <m:t>𝐹</m:t>
                                  </m:r>
                                </m:num>
                                <m:den>
                                  <m:r>
                                    <a:rPr lang="en-US" sz="2400" b="0" i="1">
                                      <a:solidFill>
                                        <a:schemeClr val="tx1"/>
                                      </a:solidFill>
                                      <a:latin typeface="Cambria Math" panose="02040503050406030204" pitchFamily="18" charset="0"/>
                                    </a:rPr>
                                    <m:t>𝜕</m:t>
                                  </m:r>
                                  <m:sSup>
                                    <m:sSupPr>
                                      <m:ctrlPr>
                                        <a:rPr lang="en-US" sz="2400" b="0" i="1">
                                          <a:solidFill>
                                            <a:schemeClr val="tx1"/>
                                          </a:solidFill>
                                          <a:latin typeface="Cambria Math" panose="02040503050406030204" pitchFamily="18" charset="0"/>
                                        </a:rPr>
                                      </m:ctrlPr>
                                    </m:sSupPr>
                                    <m:e>
                                      <m:r>
                                        <a:rPr lang="en-US" sz="2400" b="0" i="1">
                                          <a:solidFill>
                                            <a:schemeClr val="tx1"/>
                                          </a:solidFill>
                                          <a:latin typeface="Cambria Math" panose="02040503050406030204" pitchFamily="18" charset="0"/>
                                        </a:rPr>
                                        <m:t>𝑍</m:t>
                                      </m:r>
                                    </m:e>
                                    <m:sup>
                                      <m:r>
                                        <a:rPr lang="en-US" sz="2400" b="0" i="1">
                                          <a:solidFill>
                                            <a:schemeClr val="tx1"/>
                                          </a:solidFill>
                                          <a:latin typeface="Cambria Math" panose="02040503050406030204" pitchFamily="18" charset="0"/>
                                        </a:rPr>
                                        <m:t>2</m:t>
                                      </m:r>
                                    </m:sup>
                                  </m:sSup>
                                </m:den>
                              </m:f>
                              <m:r>
                                <a:rPr lang="en-US" sz="2400" b="0">
                                  <a:solidFill>
                                    <a:schemeClr val="tx1"/>
                                  </a:solidFill>
                                  <a:latin typeface="Cambria Math" panose="02040503050406030204" pitchFamily="18" charset="0"/>
                                </a:rPr>
                                <m:t>&lt;</m:t>
                              </m:r>
                              <m:r>
                                <a:rPr lang="en-US" sz="2400" b="0" i="1">
                                  <a:solidFill>
                                    <a:schemeClr val="tx1"/>
                                  </a:solidFill>
                                  <a:latin typeface="Cambria Math" panose="02040503050406030204" pitchFamily="18" charset="0"/>
                                </a:rPr>
                                <m:t>0</m:t>
                              </m:r>
                              <m:r>
                                <a:rPr lang="en-US" sz="2400" b="0">
                                  <a:solidFill>
                                    <a:schemeClr val="tx1"/>
                                  </a:solidFill>
                                  <a:latin typeface="Cambria Math" panose="02040503050406030204" pitchFamily="18" charset="0"/>
                                </a:rPr>
                                <m:t> ∀ </m:t>
                              </m:r>
                              <m:r>
                                <a:rPr lang="en-US" sz="2400" b="0" i="1">
                                  <a:solidFill>
                                    <a:schemeClr val="tx1"/>
                                  </a:solidFill>
                                  <a:latin typeface="Cambria Math" panose="02040503050406030204" pitchFamily="18" charset="0"/>
                                </a:rPr>
                                <m:t>𝑍</m:t>
                              </m:r>
                              <m:r>
                                <a:rPr lang="en-US" sz="2400" b="0">
                                  <a:solidFill>
                                    <a:schemeClr val="tx1"/>
                                  </a:solidFill>
                                  <a:latin typeface="Cambria Math" panose="02040503050406030204" pitchFamily="18" charset="0"/>
                                </a:rPr>
                                <m:t>&gt;</m:t>
                              </m:r>
                              <m:acc>
                                <m:accPr>
                                  <m:chr m:val="̇"/>
                                  <m:ctrlPr>
                                    <a:rPr lang="en-US" sz="2400" b="0" i="1">
                                      <a:solidFill>
                                        <a:schemeClr val="tx1"/>
                                      </a:solidFill>
                                      <a:latin typeface="Cambria Math" panose="02040503050406030204" pitchFamily="18" charset="0"/>
                                    </a:rPr>
                                  </m:ctrlPr>
                                </m:accPr>
                                <m:e>
                                  <m:r>
                                    <a:rPr lang="en-US" sz="2400" b="0" i="1">
                                      <a:solidFill>
                                        <a:schemeClr val="tx1"/>
                                      </a:solidFill>
                                      <a:latin typeface="Cambria Math" panose="02040503050406030204" pitchFamily="18" charset="0"/>
                                    </a:rPr>
                                    <m:t>𝑍</m:t>
                                  </m:r>
                                </m:e>
                              </m:acc>
                            </m:oMath>
                          </a14:m>
                          <a:endParaRPr 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0" dirty="0" smtClean="0">
                              <a:solidFill>
                                <a:schemeClr val="tx1"/>
                              </a:solidFill>
                            </a:rPr>
                            <a:t> unequal allocation</a:t>
                          </a:r>
                          <a:endParaRPr 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162439">
                    <a:tc>
                      <a:txBody>
                        <a:bodyPr/>
                        <a:lstStyle/>
                        <a:p>
                          <a:r>
                            <a:rPr lang="en-US" sz="2400" b="0" dirty="0" smtClean="0">
                              <a:solidFill>
                                <a:schemeClr val="tx1"/>
                              </a:solidFill>
                            </a:rPr>
                            <a:t>Case 3</a:t>
                          </a:r>
                          <a:endParaRPr 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f>
                                  <m:fPr>
                                    <m:type m:val="skw"/>
                                    <m:ctrlPr>
                                      <a:rPr lang="en-US" sz="2400" b="0" i="1" smtClean="0">
                                        <a:solidFill>
                                          <a:schemeClr val="tx1"/>
                                        </a:solidFill>
                                        <a:latin typeface="Cambria Math" panose="02040503050406030204" pitchFamily="18" charset="0"/>
                                      </a:rPr>
                                    </m:ctrlPr>
                                  </m:fPr>
                                  <m:num>
                                    <m:r>
                                      <a:rPr lang="en-US" sz="2400" b="0" i="1">
                                        <a:solidFill>
                                          <a:schemeClr val="tx1"/>
                                        </a:solidFill>
                                        <a:latin typeface="Cambria Math" panose="02040503050406030204" pitchFamily="18" charset="0"/>
                                      </a:rPr>
                                      <m:t>𝜕</m:t>
                                    </m:r>
                                    <m:r>
                                      <a:rPr lang="en-US" sz="2400" b="0" i="1">
                                        <a:solidFill>
                                          <a:schemeClr val="tx1"/>
                                        </a:solidFill>
                                        <a:latin typeface="Cambria Math" panose="02040503050406030204" pitchFamily="18" charset="0"/>
                                      </a:rPr>
                                      <m:t>𝐹</m:t>
                                    </m:r>
                                  </m:num>
                                  <m:den>
                                    <m:r>
                                      <a:rPr lang="en-US" sz="2400" b="0" i="1">
                                        <a:solidFill>
                                          <a:schemeClr val="tx1"/>
                                        </a:solidFill>
                                        <a:latin typeface="Cambria Math" panose="02040503050406030204" pitchFamily="18" charset="0"/>
                                      </a:rPr>
                                      <m:t>𝜕</m:t>
                                    </m:r>
                                    <m:r>
                                      <a:rPr lang="en-US" sz="2400" b="0" i="1">
                                        <a:solidFill>
                                          <a:schemeClr val="tx1"/>
                                        </a:solidFill>
                                        <a:latin typeface="Cambria Math" panose="02040503050406030204" pitchFamily="18" charset="0"/>
                                      </a:rPr>
                                      <m:t>𝑍</m:t>
                                    </m:r>
                                  </m:den>
                                </m:f>
                                <m:r>
                                  <a:rPr lang="en-US" sz="2400" b="0">
                                    <a:solidFill>
                                      <a:schemeClr val="tx1"/>
                                    </a:solidFill>
                                    <a:latin typeface="Cambria Math" panose="02040503050406030204" pitchFamily="18" charset="0"/>
                                  </a:rPr>
                                  <m:t>&gt;</m:t>
                                </m:r>
                                <m:r>
                                  <a:rPr lang="en-US" sz="2400" b="0" i="1">
                                    <a:solidFill>
                                      <a:schemeClr val="tx1"/>
                                    </a:solidFill>
                                    <a:latin typeface="Cambria Math" panose="02040503050406030204" pitchFamily="18" charset="0"/>
                                  </a:rPr>
                                  <m:t>0</m:t>
                                </m:r>
                                <m:r>
                                  <a:rPr lang="en-US" sz="2400" b="0">
                                    <a:solidFill>
                                      <a:schemeClr val="tx1"/>
                                    </a:solidFill>
                                    <a:latin typeface="Cambria Math" panose="02040503050406030204" pitchFamily="18" charset="0"/>
                                  </a:rPr>
                                  <m:t> &amp;</m:t>
                                </m:r>
                                <m:f>
                                  <m:fPr>
                                    <m:type m:val="skw"/>
                                    <m:ctrlPr>
                                      <a:rPr lang="en-US" sz="2400" b="0" i="1">
                                        <a:solidFill>
                                          <a:schemeClr val="tx1"/>
                                        </a:solidFill>
                                        <a:latin typeface="Cambria Math" panose="02040503050406030204" pitchFamily="18" charset="0"/>
                                      </a:rPr>
                                    </m:ctrlPr>
                                  </m:fPr>
                                  <m:num>
                                    <m:sSup>
                                      <m:sSupPr>
                                        <m:ctrlPr>
                                          <a:rPr lang="en-US" sz="2400" b="0" i="1">
                                            <a:solidFill>
                                              <a:schemeClr val="tx1"/>
                                            </a:solidFill>
                                            <a:latin typeface="Cambria Math" panose="02040503050406030204" pitchFamily="18" charset="0"/>
                                          </a:rPr>
                                        </m:ctrlPr>
                                      </m:sSupPr>
                                      <m:e>
                                        <m:r>
                                          <a:rPr lang="en-US" sz="2400" b="0" i="1">
                                            <a:solidFill>
                                              <a:schemeClr val="tx1"/>
                                            </a:solidFill>
                                            <a:latin typeface="Cambria Math" panose="02040503050406030204" pitchFamily="18" charset="0"/>
                                          </a:rPr>
                                          <m:t>𝜕</m:t>
                                        </m:r>
                                      </m:e>
                                      <m:sup>
                                        <m:r>
                                          <a:rPr lang="en-US" sz="2400" b="0" i="1">
                                            <a:solidFill>
                                              <a:schemeClr val="tx1"/>
                                            </a:solidFill>
                                            <a:latin typeface="Cambria Math" panose="02040503050406030204" pitchFamily="18" charset="0"/>
                                          </a:rPr>
                                          <m:t>2</m:t>
                                        </m:r>
                                      </m:sup>
                                    </m:sSup>
                                    <m:r>
                                      <a:rPr lang="en-US" sz="2400" b="0" i="1">
                                        <a:solidFill>
                                          <a:schemeClr val="tx1"/>
                                        </a:solidFill>
                                        <a:latin typeface="Cambria Math" panose="02040503050406030204" pitchFamily="18" charset="0"/>
                                      </a:rPr>
                                      <m:t>𝐹</m:t>
                                    </m:r>
                                  </m:num>
                                  <m:den>
                                    <m:r>
                                      <a:rPr lang="en-US" sz="2400" b="0" i="1">
                                        <a:solidFill>
                                          <a:schemeClr val="tx1"/>
                                        </a:solidFill>
                                        <a:latin typeface="Cambria Math" panose="02040503050406030204" pitchFamily="18" charset="0"/>
                                      </a:rPr>
                                      <m:t>𝜕</m:t>
                                    </m:r>
                                    <m:sSup>
                                      <m:sSupPr>
                                        <m:ctrlPr>
                                          <a:rPr lang="en-US" sz="2400" b="0" i="1">
                                            <a:solidFill>
                                              <a:schemeClr val="tx1"/>
                                            </a:solidFill>
                                            <a:latin typeface="Cambria Math" panose="02040503050406030204" pitchFamily="18" charset="0"/>
                                          </a:rPr>
                                        </m:ctrlPr>
                                      </m:sSupPr>
                                      <m:e>
                                        <m:r>
                                          <a:rPr lang="en-US" sz="2400" b="0" i="1">
                                            <a:solidFill>
                                              <a:schemeClr val="tx1"/>
                                            </a:solidFill>
                                            <a:latin typeface="Cambria Math" panose="02040503050406030204" pitchFamily="18" charset="0"/>
                                          </a:rPr>
                                          <m:t>𝑍</m:t>
                                        </m:r>
                                      </m:e>
                                      <m:sup>
                                        <m:r>
                                          <a:rPr lang="en-US" sz="2400" b="0" i="1">
                                            <a:solidFill>
                                              <a:schemeClr val="tx1"/>
                                            </a:solidFill>
                                            <a:latin typeface="Cambria Math" panose="02040503050406030204" pitchFamily="18" charset="0"/>
                                          </a:rPr>
                                          <m:t>2</m:t>
                                        </m:r>
                                      </m:sup>
                                    </m:sSup>
                                  </m:den>
                                </m:f>
                                <m:r>
                                  <a:rPr lang="en-US" sz="2400" b="0">
                                    <a:solidFill>
                                      <a:schemeClr val="tx1"/>
                                    </a:solidFill>
                                    <a:latin typeface="Cambria Math" panose="02040503050406030204" pitchFamily="18" charset="0"/>
                                  </a:rPr>
                                  <m:t>&lt;</m:t>
                                </m:r>
                                <m:r>
                                  <a:rPr lang="en-US" sz="2400" b="0" i="1">
                                    <a:solidFill>
                                      <a:schemeClr val="tx1"/>
                                    </a:solidFill>
                                    <a:latin typeface="Cambria Math" panose="02040503050406030204" pitchFamily="18" charset="0"/>
                                  </a:rPr>
                                  <m:t>0</m:t>
                                </m:r>
                              </m:oMath>
                            </m:oMathPara>
                          </a14:m>
                          <a:endParaRPr 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0" dirty="0" smtClean="0">
                              <a:solidFill>
                                <a:schemeClr val="tx1"/>
                              </a:solidFill>
                            </a:rPr>
                            <a:t> equal allocation</a:t>
                          </a:r>
                          <a:endParaRPr 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3445908975"/>
                  </p:ext>
                </p:extLst>
              </p:nvPr>
            </p:nvGraphicFramePr>
            <p:xfrm>
              <a:off x="2062480" y="2431915"/>
              <a:ext cx="8159438" cy="3711086"/>
            </p:xfrm>
            <a:graphic>
              <a:graphicData uri="http://schemas.openxmlformats.org/drawingml/2006/table">
                <a:tbl>
                  <a:tblPr firstRow="1" bandRow="1">
                    <a:tableStyleId>{5C22544A-7EE6-4342-B048-85BDC9FD1C3A}</a:tableStyleId>
                  </a:tblPr>
                  <a:tblGrid>
                    <a:gridCol w="1062355"/>
                    <a:gridCol w="4552544"/>
                    <a:gridCol w="2544539"/>
                  </a:tblGrid>
                  <a:tr h="1284051">
                    <a:tc>
                      <a:txBody>
                        <a:bodyPr/>
                        <a:lstStyle/>
                        <a:p>
                          <a:r>
                            <a:rPr lang="en-US" sz="2400" b="0" dirty="0" smtClean="0">
                              <a:solidFill>
                                <a:schemeClr val="tx1"/>
                              </a:solidFill>
                            </a:rPr>
                            <a:t>Case</a:t>
                          </a:r>
                          <a:r>
                            <a:rPr lang="en-US" sz="2400" b="0" baseline="0" dirty="0" smtClean="0">
                              <a:solidFill>
                                <a:schemeClr val="tx1"/>
                              </a:solidFill>
                            </a:rPr>
                            <a:t> 1</a:t>
                          </a:r>
                          <a:endParaRPr 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23427" t="-3318" r="-56225" b="-190047"/>
                          </a:stretch>
                        </a:blipFill>
                      </a:tcPr>
                    </a:tc>
                    <a:tc>
                      <a:txBody>
                        <a:bodyPr/>
                        <a:lstStyle/>
                        <a:p>
                          <a:r>
                            <a:rPr lang="en-US" sz="2400" b="0" dirty="0" smtClean="0">
                              <a:solidFill>
                                <a:schemeClr val="tx1"/>
                              </a:solidFill>
                            </a:rPr>
                            <a:t> fertilizer applied to</a:t>
                          </a:r>
                          <a:r>
                            <a:rPr lang="en-US" sz="2400" b="0" baseline="0" dirty="0" smtClean="0">
                              <a:solidFill>
                                <a:schemeClr val="tx1"/>
                              </a:solidFill>
                            </a:rPr>
                            <a:t> one plot only</a:t>
                          </a:r>
                          <a:endParaRPr 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64596">
                    <a:tc>
                      <a:txBody>
                        <a:bodyPr/>
                        <a:lstStyle/>
                        <a:p>
                          <a:r>
                            <a:rPr lang="en-US" sz="2400" b="0" dirty="0" smtClean="0">
                              <a:solidFill>
                                <a:schemeClr val="tx1"/>
                              </a:solidFill>
                            </a:rPr>
                            <a:t>Case 2</a:t>
                          </a:r>
                          <a:endParaRPr 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23427" t="-104808" r="-56225" b="-92788"/>
                          </a:stretch>
                        </a:blipFill>
                      </a:tcPr>
                    </a:tc>
                    <a:tc>
                      <a:txBody>
                        <a:bodyPr/>
                        <a:lstStyle/>
                        <a:p>
                          <a:r>
                            <a:rPr lang="en-US" sz="2400" b="0" dirty="0" smtClean="0">
                              <a:solidFill>
                                <a:schemeClr val="tx1"/>
                              </a:solidFill>
                            </a:rPr>
                            <a:t> unequal allocation</a:t>
                          </a:r>
                          <a:endParaRPr 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62439">
                    <a:tc>
                      <a:txBody>
                        <a:bodyPr/>
                        <a:lstStyle/>
                        <a:p>
                          <a:r>
                            <a:rPr lang="en-US" sz="2400" b="0" dirty="0" smtClean="0">
                              <a:solidFill>
                                <a:schemeClr val="tx1"/>
                              </a:solidFill>
                            </a:rPr>
                            <a:t>Case 3</a:t>
                          </a:r>
                          <a:endParaRPr 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23427" t="-223037" r="-56225" b="-1047"/>
                          </a:stretch>
                        </a:blipFill>
                      </a:tcPr>
                    </a:tc>
                    <a:tc>
                      <a:txBody>
                        <a:bodyPr/>
                        <a:lstStyle/>
                        <a:p>
                          <a:r>
                            <a:rPr lang="en-US" sz="2400" b="0" dirty="0" smtClean="0">
                              <a:solidFill>
                                <a:schemeClr val="tx1"/>
                              </a:solidFill>
                            </a:rPr>
                            <a:t> equal allocation</a:t>
                          </a:r>
                          <a:endParaRPr 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mc:Fallback>
      </mc:AlternateContent>
    </p:spTree>
    <p:extLst>
      <p:ext uri="{BB962C8B-B14F-4D97-AF65-F5344CB8AC3E}">
        <p14:creationId xmlns:p14="http://schemas.microsoft.com/office/powerpoint/2010/main" val="37764334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4000"/>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Reduced form  </a:t>
            </a:r>
            <a:endParaRPr lang="en-US" b="1" dirty="0"/>
          </a:p>
        </p:txBody>
      </p:sp>
      <p:sp>
        <p:nvSpPr>
          <p:cNvPr id="3" name="Content Placeholder 2"/>
          <p:cNvSpPr>
            <a:spLocks noGrp="1"/>
          </p:cNvSpPr>
          <p:nvPr>
            <p:ph idx="1"/>
          </p:nvPr>
        </p:nvSpPr>
        <p:spPr>
          <a:xfrm>
            <a:off x="1097280" y="1845733"/>
            <a:ext cx="10058400" cy="5201109"/>
          </a:xfrm>
        </p:spPr>
        <p:txBody>
          <a:bodyPr>
            <a:normAutofit/>
          </a:bodyPr>
          <a:lstStyle/>
          <a:p>
            <a:pPr marL="0" indent="0" algn="ctr">
              <a:buNone/>
            </a:pPr>
            <a:endParaRPr lang="en-US" dirty="0"/>
          </a:p>
          <a:p>
            <a:pPr marL="0" indent="0" algn="ctr">
              <a:buNone/>
            </a:pPr>
            <a:r>
              <a:rPr lang="en-US" sz="2400" i="1" dirty="0" err="1" smtClean="0"/>
              <a:t>Fertilizer_individual</a:t>
            </a:r>
            <a:r>
              <a:rPr lang="en-US" sz="2400" i="1" dirty="0" smtClean="0"/>
              <a:t> = </a:t>
            </a:r>
          </a:p>
          <a:p>
            <a:pPr marL="0" indent="0" algn="ctr">
              <a:buNone/>
            </a:pPr>
            <a:r>
              <a:rPr lang="en-US" sz="2400" i="1" dirty="0" smtClean="0"/>
              <a:t>f(crop</a:t>
            </a:r>
            <a:r>
              <a:rPr lang="en-US" sz="2400" i="1" dirty="0"/>
              <a:t>, </a:t>
            </a:r>
            <a:r>
              <a:rPr lang="en-US" sz="2400" i="1" dirty="0" err="1"/>
              <a:t>fertilizer_collective</a:t>
            </a:r>
            <a:r>
              <a:rPr lang="en-US" sz="2400" i="1" dirty="0"/>
              <a:t>, </a:t>
            </a:r>
            <a:r>
              <a:rPr lang="en-US" sz="2400" i="1" dirty="0" smtClean="0"/>
              <a:t>characteristics of plot manager,  plot, household, market, </a:t>
            </a:r>
            <a:r>
              <a:rPr lang="en-US" sz="2400" i="1" dirty="0"/>
              <a:t>weather</a:t>
            </a:r>
            <a:r>
              <a:rPr lang="en-US" sz="2400" i="1" dirty="0" smtClean="0"/>
              <a:t>)</a:t>
            </a:r>
          </a:p>
          <a:p>
            <a:pPr marL="0" indent="0" algn="ctr">
              <a:buNone/>
            </a:pPr>
            <a:endParaRPr lang="en-US" sz="2400" i="1" dirty="0" smtClean="0"/>
          </a:p>
          <a:p>
            <a:r>
              <a:rPr lang="en-US" sz="2400" dirty="0" smtClean="0"/>
              <a:t>Assuming linear functional form, coefficient on </a:t>
            </a:r>
            <a:r>
              <a:rPr lang="en-US" sz="2400" dirty="0" err="1" smtClean="0"/>
              <a:t>fertilizer_collective</a:t>
            </a:r>
            <a:r>
              <a:rPr lang="en-US" sz="2400" dirty="0" smtClean="0"/>
              <a:t>:</a:t>
            </a:r>
            <a:endParaRPr lang="en-US" sz="2400" dirty="0"/>
          </a:p>
          <a:p>
            <a:pPr algn="ctr"/>
            <a:r>
              <a:rPr lang="en-US" sz="2400" b="1" dirty="0" smtClean="0">
                <a:solidFill>
                  <a:schemeClr val="accent5"/>
                </a:solidFill>
              </a:rPr>
              <a:t>Case 1</a:t>
            </a:r>
            <a:r>
              <a:rPr lang="en-US" sz="2400" i="1" dirty="0" smtClean="0"/>
              <a:t>: </a:t>
            </a:r>
            <a:r>
              <a:rPr lang="el-GR" sz="2400" i="1" dirty="0" smtClean="0">
                <a:latin typeface="Arial Black" panose="020B0A04020102020204" pitchFamily="34" charset="0"/>
              </a:rPr>
              <a:t>β</a:t>
            </a:r>
            <a:r>
              <a:rPr lang="en-US" sz="2400" i="1" dirty="0" smtClean="0"/>
              <a:t> </a:t>
            </a:r>
            <a:r>
              <a:rPr lang="en-US" sz="2400" dirty="0" smtClean="0"/>
              <a:t> = 0 </a:t>
            </a:r>
          </a:p>
          <a:p>
            <a:pPr algn="ctr"/>
            <a:r>
              <a:rPr lang="en-US" sz="2400" b="1" dirty="0" smtClean="0">
                <a:solidFill>
                  <a:schemeClr val="accent5"/>
                </a:solidFill>
              </a:rPr>
              <a:t>Case 2</a:t>
            </a:r>
            <a:r>
              <a:rPr lang="en-US" sz="2400" dirty="0" smtClean="0"/>
              <a:t>: 0 &lt; </a:t>
            </a:r>
            <a:r>
              <a:rPr lang="el-GR" sz="2400" i="1" dirty="0" smtClean="0">
                <a:latin typeface="Arial Black" panose="020B0A04020102020204" pitchFamily="34" charset="0"/>
              </a:rPr>
              <a:t>β</a:t>
            </a:r>
            <a:r>
              <a:rPr lang="en-US" sz="2400" i="1" dirty="0" smtClean="0"/>
              <a:t>  &lt; 1 </a:t>
            </a:r>
            <a:r>
              <a:rPr lang="en-US" sz="2400" dirty="0" smtClean="0"/>
              <a:t> </a:t>
            </a:r>
            <a:endParaRPr lang="en-US" sz="2400" dirty="0"/>
          </a:p>
          <a:p>
            <a:pPr algn="ctr"/>
            <a:r>
              <a:rPr lang="en-US" sz="2400" b="1" dirty="0">
                <a:solidFill>
                  <a:schemeClr val="accent5"/>
                </a:solidFill>
              </a:rPr>
              <a:t>C</a:t>
            </a:r>
            <a:r>
              <a:rPr lang="en-US" sz="2400" b="1" dirty="0" smtClean="0">
                <a:solidFill>
                  <a:schemeClr val="accent5"/>
                </a:solidFill>
              </a:rPr>
              <a:t>ase 3</a:t>
            </a:r>
            <a:r>
              <a:rPr lang="en-US" sz="2400" dirty="0" smtClean="0"/>
              <a:t>: </a:t>
            </a:r>
            <a:r>
              <a:rPr lang="el-GR" sz="2400" i="1" dirty="0">
                <a:latin typeface="Arial Black" panose="020B0A04020102020204" pitchFamily="34" charset="0"/>
              </a:rPr>
              <a:t>β</a:t>
            </a:r>
            <a:r>
              <a:rPr lang="en-US" sz="2400" i="1" dirty="0"/>
              <a:t> </a:t>
            </a:r>
            <a:r>
              <a:rPr lang="en-US" sz="2400" i="1" dirty="0" smtClean="0"/>
              <a:t>  </a:t>
            </a:r>
            <a:r>
              <a:rPr lang="en-US" sz="2400" dirty="0" smtClean="0"/>
              <a:t>= 1  </a:t>
            </a:r>
          </a:p>
          <a:p>
            <a:r>
              <a:rPr lang="en-US" sz="2400" dirty="0" smtClean="0"/>
              <a:t> </a:t>
            </a:r>
            <a:endParaRPr lang="en-US" sz="2400" dirty="0"/>
          </a:p>
          <a:p>
            <a:endParaRPr lang="en-US" dirty="0"/>
          </a:p>
        </p:txBody>
      </p:sp>
    </p:spTree>
    <p:extLst>
      <p:ext uri="{BB962C8B-B14F-4D97-AF65-F5344CB8AC3E}">
        <p14:creationId xmlns:p14="http://schemas.microsoft.com/office/powerpoint/2010/main" val="3058991487"/>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3465</TotalTime>
  <Words>2552</Words>
  <Application>Microsoft Office PowerPoint</Application>
  <PresentationFormat>Widescreen</PresentationFormat>
  <Paragraphs>206</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 Black</vt:lpstr>
      <vt:lpstr>Calibri</vt:lpstr>
      <vt:lpstr>Calibri Light</vt:lpstr>
      <vt:lpstr>Cambria Math</vt:lpstr>
      <vt:lpstr>Wingdings</vt:lpstr>
      <vt:lpstr>Retrospect</vt:lpstr>
      <vt:lpstr>    Intensification and Intra-Household Decisions: Fertilizer Adoption on Collective and Individual Fields  in Burkina Faso</vt:lpstr>
      <vt:lpstr>Motivation</vt:lpstr>
      <vt:lpstr>Previous work</vt:lpstr>
      <vt:lpstr>Objective</vt:lpstr>
      <vt:lpstr>Data</vt:lpstr>
      <vt:lpstr>Conceptual Model</vt:lpstr>
      <vt:lpstr>Cooperative equilibrium</vt:lpstr>
      <vt:lpstr>Cooperative equilibrium</vt:lpstr>
      <vt:lpstr>Reduced form  </vt:lpstr>
      <vt:lpstr>Econometrics</vt:lpstr>
      <vt:lpstr>Descriptive Statistics</vt:lpstr>
      <vt:lpstr>Econometric Results: Bivariate probit</vt:lpstr>
      <vt:lpstr>Econometric Results: Tobit </vt:lpstr>
      <vt:lpstr>Econometric Results: Cragg </vt:lpstr>
      <vt:lpstr>Conclusions</vt:lpstr>
      <vt:lpstr>Policy Implications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Intensification and Intra_household Decisions in Burkina Faso</dc:title>
  <dc:creator>Melinda Smale</dc:creator>
  <cp:lastModifiedBy>Melinda Smale</cp:lastModifiedBy>
  <cp:revision>241</cp:revision>
  <cp:lastPrinted>2016-07-29T19:00:10Z</cp:lastPrinted>
  <dcterms:created xsi:type="dcterms:W3CDTF">2015-05-29T15:39:32Z</dcterms:created>
  <dcterms:modified xsi:type="dcterms:W3CDTF">2018-01-29T18:07:27Z</dcterms:modified>
</cp:coreProperties>
</file>